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6"/>
  </p:notesMasterIdLst>
  <p:sldIdLst>
    <p:sldId id="256" r:id="rId2"/>
    <p:sldId id="511" r:id="rId3"/>
    <p:sldId id="259" r:id="rId4"/>
    <p:sldId id="258" r:id="rId5"/>
    <p:sldId id="301" r:id="rId6"/>
    <p:sldId id="304" r:id="rId7"/>
    <p:sldId id="261" r:id="rId8"/>
    <p:sldId id="305" r:id="rId9"/>
    <p:sldId id="260" r:id="rId10"/>
    <p:sldId id="306" r:id="rId11"/>
    <p:sldId id="307" r:id="rId12"/>
    <p:sldId id="308" r:id="rId13"/>
    <p:sldId id="309" r:id="rId14"/>
    <p:sldId id="310" r:id="rId15"/>
    <p:sldId id="311" r:id="rId16"/>
    <p:sldId id="326" r:id="rId17"/>
    <p:sldId id="312" r:id="rId18"/>
    <p:sldId id="316" r:id="rId19"/>
    <p:sldId id="330" r:id="rId20"/>
    <p:sldId id="313" r:id="rId21"/>
    <p:sldId id="315" r:id="rId22"/>
    <p:sldId id="332" r:id="rId23"/>
    <p:sldId id="331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327" r:id="rId34"/>
    <p:sldId id="512" r:id="rId35"/>
    <p:sldId id="513" r:id="rId36"/>
    <p:sldId id="328" r:id="rId37"/>
    <p:sldId id="329" r:id="rId38"/>
    <p:sldId id="333" r:id="rId39"/>
    <p:sldId id="334" r:id="rId40"/>
    <p:sldId id="335" r:id="rId41"/>
    <p:sldId id="336" r:id="rId42"/>
    <p:sldId id="338" r:id="rId43"/>
    <p:sldId id="339" r:id="rId44"/>
    <p:sldId id="340" r:id="rId45"/>
  </p:sldIdLst>
  <p:sldSz cx="12192000" cy="6858000"/>
  <p:notesSz cx="6858000" cy="9144000"/>
  <p:embeddedFontLst>
    <p:embeddedFont>
      <p:font typeface="Arial Unicode MS" panose="020B0604020202020204" pitchFamily="34" charset="-128"/>
      <p:regular r:id="rId47"/>
    </p:embeddedFont>
    <p:embeddedFont>
      <p:font typeface="Inconsolatazi4varl_qu" panose="02000503000000000000" pitchFamily="2" charset="0"/>
      <p:regular r:id="rId48"/>
      <p:bold r:id="rId49"/>
    </p:embeddedFont>
    <p:embeddedFont>
      <p:font typeface="SF Pro Display Light" pitchFamily="2" charset="0"/>
      <p:regular r:id="rId50"/>
      <p:italic r:id="rId51"/>
    </p:embeddedFont>
    <p:embeddedFont>
      <p:font typeface="SF PRO DISPLAY SEMIBOLD" pitchFamily="2" charset="0"/>
      <p:regular r:id="rId52"/>
      <p:bold r:id="rId53"/>
      <p:italic r:id="rId54"/>
      <p:boldItalic r:id="rId55"/>
    </p:embeddedFont>
    <p:embeddedFont>
      <p:font typeface="Source Sans Pro Light" panose="020F0302020204030204" pitchFamily="34" charset="0"/>
      <p:regular r:id="rId56"/>
      <p:italic r:id="rId5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0E928B0-175D-4C46-8823-EE6C3431C413}">
          <p14:sldIdLst>
            <p14:sldId id="256"/>
            <p14:sldId id="511"/>
            <p14:sldId id="259"/>
            <p14:sldId id="258"/>
            <p14:sldId id="301"/>
            <p14:sldId id="304"/>
            <p14:sldId id="261"/>
            <p14:sldId id="305"/>
            <p14:sldId id="260"/>
            <p14:sldId id="306"/>
            <p14:sldId id="307"/>
            <p14:sldId id="308"/>
            <p14:sldId id="309"/>
            <p14:sldId id="310"/>
            <p14:sldId id="311"/>
            <p14:sldId id="326"/>
            <p14:sldId id="312"/>
            <p14:sldId id="316"/>
            <p14:sldId id="330"/>
            <p14:sldId id="313"/>
            <p14:sldId id="315"/>
            <p14:sldId id="332"/>
            <p14:sldId id="331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7"/>
            <p14:sldId id="512"/>
            <p14:sldId id="513"/>
            <p14:sldId id="328"/>
            <p14:sldId id="329"/>
            <p14:sldId id="333"/>
            <p14:sldId id="334"/>
            <p14:sldId id="335"/>
            <p14:sldId id="336"/>
            <p14:sldId id="338"/>
            <p14:sldId id="339"/>
            <p14:sldId id="34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FF"/>
    <a:srgbClr val="0392CE"/>
    <a:srgbClr val="0000FF"/>
    <a:srgbClr val="00FF00"/>
    <a:srgbClr val="FF0000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21"/>
    <p:restoredTop sz="94802"/>
  </p:normalViewPr>
  <p:slideViewPr>
    <p:cSldViewPr snapToGrid="0" snapToObjects="1">
      <p:cViewPr varScale="1">
        <p:scale>
          <a:sx n="120" d="100"/>
          <a:sy n="120" d="100"/>
        </p:scale>
        <p:origin x="145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6EE99D-EACC-294A-8670-A7163F1F1B3B}" type="datetimeFigureOut">
              <a:rPr lang="en-US" smtClean="0"/>
              <a:t>4/2/25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D8BF40-85DD-A94F-A7BA-6C8EE2963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649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7F86B4-4730-454B-8521-CF06FC95F41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F Pro Display Light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F Pro Display Light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0203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BB31F-C792-4E45-A98E-4D26E62A0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B47372-57B6-664D-A26D-FC505F411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9B82C-8934-CF4E-854B-08E75F38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7726A-EFEB-B940-B17A-744E47288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DDCA4-B1DB-6C43-8A01-89E972F63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864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75CC0-4164-2543-8EFA-5CC408D8D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34DC55-6722-D249-9405-366B368B2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19050-B1AE-8949-AD0D-CAA30BE49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24C2F-75A0-834D-8B25-F44B1ACE9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E02B0-5A2F-EF4C-B904-94FEFD2EE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84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EF7C08-5843-8143-A254-A78C51FEF1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C4E19E-8DB3-234B-B7D4-85AEBF02B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BBD94-F763-024C-BFD5-64B2C6DD5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09E5E-21B7-4E45-9E81-B11FCF80C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01339-61F7-C540-A94A-057B07D75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223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BA244-E7E5-974A-BB0A-05DF1D8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5FF8A-71D4-8C49-BC5B-DAEB807B2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5E1BA-466A-C847-9076-CF5E96382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F235A-1308-024D-B929-3F5BBDC24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837AC-2C01-244B-B271-1A6258850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473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625A5-FA63-1841-BE90-9967DCE9E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3196C-E69B-D246-9005-48E35B84C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F08CF-EF4C-234B-9669-EEF5B73F8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82840-8478-9E40-A9B7-D993486EE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792B0-458F-BC44-8997-4FAF9D06C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876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4E1E0-77E6-3B41-96BC-14624972C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A617-02E6-904F-A6A3-693FCE126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47DD4-65E2-4741-9DB4-D69CF95F7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B3527-5384-3F4B-B002-821B2EB75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469543-DA00-6849-A0ED-0F89D03E5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FA376-85DF-164C-9254-3C45F578A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3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0A2E2-5407-F14D-BB0E-74AC2FA6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DF9BA-B7A1-1C4F-B154-C3E753325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BDEB9-9280-4448-B789-6E4124068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ED8EDE-9F16-7E42-BA8F-A9410A31A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3C8DFB-5E18-6E4D-B321-1B9F89C45E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43F570-CBAD-944A-ACCB-DF84F022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A548D6-0ECD-2E49-99C4-6B6A5B0E1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101C91-FAAF-8F40-8F1F-E4289F56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8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80DDC-EFCE-7A4F-AB81-7322118EC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938DE7-2F05-7E4D-AA33-9E1D245F7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4843C0-B152-D846-8A15-09CB866F5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A25FCC-ED58-7746-99A1-2FCB92B52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252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E4026-D14A-BB44-9C91-6313D9F92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BFC637-D93C-894E-8111-64464427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0B689-8BC9-E042-9B6A-B4FE4EAB6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820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B5174-D8A8-7044-A9C4-559463D7B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A19EC-A7E0-4345-897C-C005FA304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 b="0" i="0"/>
            </a:lvl1pPr>
            <a:lvl2pPr>
              <a:defRPr sz="2800" b="0" i="0"/>
            </a:lvl2pPr>
            <a:lvl3pPr>
              <a:defRPr sz="2400" b="0" i="0"/>
            </a:lvl3pPr>
            <a:lvl4pPr>
              <a:defRPr sz="2000" b="0" i="0"/>
            </a:lvl4pPr>
            <a:lvl5pPr>
              <a:defRPr sz="2000" b="0" i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DA5AC-A2FF-9A44-B32D-C91AAB15C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F0F77-5617-7341-AE0F-2AD3B838A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96F4F-58DE-764A-B2B0-EC35D24B4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85F2B-C430-2C4F-AA80-857FFBFDD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433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5164-EFCC-0844-889F-C43C3E67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7229E7-DCB7-7047-B44F-4C7551460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681E15-0446-DB44-925C-80AF373B3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F93BF-9445-454B-95E7-D282DCFA7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8665B-9D1E-AA47-BD88-8384B4F9C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AD8D6-5326-1844-9116-47BCE11B2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47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22846C-1CF3-C648-A34E-CAD538336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FFDBA-2867-3848-BA17-A4347F168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580E0-5FE1-DD48-8C11-5F8AE60803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fld id="{690650B6-570D-8448-B670-1346F08DF152}" type="datetimeFigureOut">
              <a:rPr lang="en-US" smtClean="0"/>
              <a:pPr/>
              <a:t>4/2/25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B734D-1D52-4246-B6C4-00C169697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9DA5C-D159-D94F-A9C1-966DA4B4C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</a:lstStyle>
          <a:p>
            <a:fld id="{BB1691A3-6870-964A-B880-79D78A8787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07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accent4">
              <a:lumMod val="40000"/>
              <a:lumOff val="60000"/>
            </a:schemeClr>
          </a:solidFill>
          <a:latin typeface="SF Pro Display Semibold" pitchFamily="2" charset="0"/>
          <a:ea typeface="SF Pro Display Semibold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accent4"/>
          </a:solidFill>
          <a:latin typeface="SF Pro Display Light" pitchFamily="2" charset="0"/>
          <a:ea typeface="SF Pro Display Light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://hgdownload.soe.ucsc.edu/admin/exe/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9ACB-4DB3-9F4D-9D27-EDA041F108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Genome Browser 3</a:t>
            </a:r>
            <a:br>
              <a:rPr lang="en-US" dirty="0"/>
            </a:br>
            <a:r>
              <a:rPr lang="en-US" dirty="0"/>
              <a:t>Querying the Tables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23E6197-2421-734C-9C2A-12CE1150CF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933233"/>
          </a:xfrm>
        </p:spPr>
        <p:txBody>
          <a:bodyPr>
            <a:normAutofit/>
          </a:bodyPr>
          <a:lstStyle/>
          <a:p>
            <a:r>
              <a:rPr lang="en-US" dirty="0"/>
              <a:t>HUGEN 2073</a:t>
            </a:r>
          </a:p>
          <a:p>
            <a:r>
              <a:rPr lang="en-US" dirty="0"/>
              <a:t>Genomic Data Visualization &amp; Integration</a:t>
            </a:r>
          </a:p>
          <a:p>
            <a:endParaRPr lang="en-US" dirty="0"/>
          </a:p>
          <a:p>
            <a:r>
              <a:rPr lang="en-US" dirty="0"/>
              <a:t>Slides adapted from Ryan L. Minster, PhD, MSIS</a:t>
            </a:r>
          </a:p>
        </p:txBody>
      </p:sp>
    </p:spTree>
    <p:extLst>
      <p:ext uri="{BB962C8B-B14F-4D97-AF65-F5344CB8AC3E}">
        <p14:creationId xmlns:p14="http://schemas.microsoft.com/office/powerpoint/2010/main" val="7445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6339D-4633-C54F-8955-EAEB8080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AEEB7-4EE1-6645-812A-50F1B808F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SQL query is built around what is called a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statement.</a:t>
            </a:r>
          </a:p>
          <a:p>
            <a:r>
              <a:rPr lang="en-US" dirty="0"/>
              <a:t>A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allows you to extract (select!) data from a table, choosing particular fields and particular rows sorted into a particular order.</a:t>
            </a:r>
          </a:p>
        </p:txBody>
      </p:sp>
    </p:spTree>
    <p:extLst>
      <p:ext uri="{BB962C8B-B14F-4D97-AF65-F5344CB8AC3E}">
        <p14:creationId xmlns:p14="http://schemas.microsoft.com/office/powerpoint/2010/main" val="3918905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column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table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row_condition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ORDER BY column;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length &gt; 20000000;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172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4612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chr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length &gt; 200000000;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chr1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chr2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E09D6F9A-1447-C648-8F51-F8990F2DF481}"/>
              </a:ext>
            </a:extLst>
          </p:cNvPr>
          <p:cNvSpPr txBox="1">
            <a:spLocks/>
          </p:cNvSpPr>
          <p:nvPr/>
        </p:nvSpPr>
        <p:spPr>
          <a:xfrm>
            <a:off x="10268608" y="1825624"/>
            <a:ext cx="1574204" cy="2105707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>
                <a:latin typeface="Inconsolatazi4varl_qu" panose="02000503000000000000" pitchFamily="2" charset="0"/>
              </a:rPr>
              <a:t>length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latin typeface="Inconsolatazi4varl_qu" panose="02000503000000000000" pitchFamily="2" charset="0"/>
              </a:rPr>
              <a:t>  248956422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latin typeface="Inconsolatazi4varl_qu" panose="02000503000000000000" pitchFamily="2" charset="0"/>
              </a:rPr>
              <a:t>  242193529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latin typeface="Inconsolatazi4varl_qu" panose="02000503000000000000" pitchFamily="2" charset="0"/>
              </a:rPr>
              <a:t>  198295559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chr4</a:t>
            </a:r>
            <a:r>
              <a:rPr lang="en-US" sz="1400" b="1" dirty="0">
                <a:latin typeface="Inconsolatazi4varl_qu" panose="02000503000000000000" pitchFamily="2" charset="0"/>
              </a:rPr>
              <a:t>  190214555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chr5</a:t>
            </a:r>
            <a:r>
              <a:rPr lang="en-US" sz="1400" b="1" dirty="0">
                <a:latin typeface="Inconsolatazi4varl_qu" panose="02000503000000000000" pitchFamily="2" charset="0"/>
              </a:rPr>
              <a:t>  181538259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latin typeface="Inconsolatazi4varl_qu" panose="02000503000000000000" pitchFamily="2" charset="0"/>
              </a:rPr>
              <a:t>  156040895</a:t>
            </a:r>
          </a:p>
        </p:txBody>
      </p:sp>
    </p:spTree>
    <p:extLst>
      <p:ext uri="{BB962C8B-B14F-4D97-AF65-F5344CB8AC3E}">
        <p14:creationId xmlns:p14="http://schemas.microsoft.com/office/powerpoint/2010/main" val="2328394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FROM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WHERE length &gt; 20000000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Equivalent to </a:t>
            </a:r>
            <a:r>
              <a:rPr lang="en-US" dirty="0">
                <a:latin typeface="Inconsolatazi4varl_qu" panose="02000503000000000000" pitchFamily="2" charset="0"/>
              </a:rPr>
              <a:t>R</a:t>
            </a:r>
            <a:r>
              <a:rPr lang="en-US" dirty="0"/>
              <a:t> statement: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$</a:t>
            </a:r>
            <a:r>
              <a:rPr lang="en-US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length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 &gt; 20000000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c("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")]  </a:t>
            </a:r>
            <a:r>
              <a:rPr lang="en-US" i="1" dirty="0"/>
              <a:t>or</a:t>
            </a:r>
            <a:br>
              <a:rPr lang="en-US" i="1" dirty="0"/>
            </a:br>
            <a:br>
              <a:rPr lang="en-US" sz="1400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$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[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$</a:t>
            </a:r>
            <a:r>
              <a:rPr lang="en-US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length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 &gt; 20000000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]        </a:t>
            </a:r>
            <a:r>
              <a:rPr lang="en-US" i="1" dirty="0"/>
              <a:t>or</a:t>
            </a:r>
            <a:br>
              <a:rPr lang="en-US" i="1" dirty="0"/>
            </a:br>
            <a:br>
              <a:rPr lang="en-US" sz="1400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%&gt;% filter(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length &gt; 20000000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 %&gt;% select(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CFB8356-6D48-8F41-B1FA-C02C24577541}"/>
              </a:ext>
            </a:extLst>
          </p:cNvPr>
          <p:cNvSpPr txBox="1">
            <a:spLocks/>
          </p:cNvSpPr>
          <p:nvPr/>
        </p:nvSpPr>
        <p:spPr>
          <a:xfrm>
            <a:off x="10268608" y="1825624"/>
            <a:ext cx="1574204" cy="2105707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>
                <a:latin typeface="Inconsolatazi4varl_qu" panose="02000503000000000000" pitchFamily="2" charset="0"/>
              </a:rPr>
              <a:t>length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latin typeface="Inconsolatazi4varl_qu" panose="02000503000000000000" pitchFamily="2" charset="0"/>
              </a:rPr>
              <a:t>  248956422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latin typeface="Inconsolatazi4varl_qu" panose="02000503000000000000" pitchFamily="2" charset="0"/>
              </a:rPr>
              <a:t>  242193529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latin typeface="Inconsolatazi4varl_qu" panose="02000503000000000000" pitchFamily="2" charset="0"/>
              </a:rPr>
              <a:t>  198295559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chr4</a:t>
            </a:r>
            <a:r>
              <a:rPr lang="en-US" sz="1400" b="1" dirty="0">
                <a:latin typeface="Inconsolatazi4varl_qu" panose="02000503000000000000" pitchFamily="2" charset="0"/>
              </a:rPr>
              <a:t>  190214555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chr5</a:t>
            </a:r>
            <a:r>
              <a:rPr lang="en-US" sz="1400" b="1" dirty="0">
                <a:latin typeface="Inconsolatazi4varl_qu" panose="02000503000000000000" pitchFamily="2" charset="0"/>
              </a:rPr>
              <a:t>  181538259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latin typeface="Inconsolatazi4varl_qu" panose="02000503000000000000" pitchFamily="2" charset="0"/>
              </a:rPr>
              <a:t>  156040895</a:t>
            </a:r>
          </a:p>
        </p:txBody>
      </p:sp>
    </p:spTree>
    <p:extLst>
      <p:ext uri="{BB962C8B-B14F-4D97-AF65-F5344CB8AC3E}">
        <p14:creationId xmlns:p14="http://schemas.microsoft.com/office/powerpoint/2010/main" val="2367333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multiple fields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column1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 column2, column3, etc.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table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row_condition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ORDER BY column;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 name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 20000000;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5222E6-7809-8C4F-81C6-B7E3EF8C98D8}"/>
              </a:ext>
            </a:extLst>
          </p:cNvPr>
          <p:cNvSpPr txBox="1"/>
          <p:nvPr/>
        </p:nvSpPr>
        <p:spPr>
          <a:xfrm>
            <a:off x="8707725" y="3808831"/>
            <a:ext cx="26778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I switched tables! FYI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5339211-01C5-CD4F-940C-19EBC874EF22}"/>
              </a:ext>
            </a:extLst>
          </p:cNvPr>
          <p:cNvSpPr/>
          <p:nvPr/>
        </p:nvSpPr>
        <p:spPr>
          <a:xfrm>
            <a:off x="2710543" y="2992641"/>
            <a:ext cx="5421086" cy="2210202"/>
          </a:xfrm>
          <a:custGeom>
            <a:avLst/>
            <a:gdLst>
              <a:gd name="connsiteX0" fmla="*/ 6542314 w 6542314"/>
              <a:gd name="connsiteY0" fmla="*/ 118423 h 1425758"/>
              <a:gd name="connsiteX1" fmla="*/ 4767943 w 6542314"/>
              <a:gd name="connsiteY1" fmla="*/ 107538 h 1425758"/>
              <a:gd name="connsiteX2" fmla="*/ 3570514 w 6542314"/>
              <a:gd name="connsiteY2" fmla="*/ 1261423 h 1425758"/>
              <a:gd name="connsiteX3" fmla="*/ 0 w 6542314"/>
              <a:gd name="connsiteY3" fmla="*/ 1392052 h 1425758"/>
              <a:gd name="connsiteX0" fmla="*/ 7380514 w 7380514"/>
              <a:gd name="connsiteY0" fmla="*/ 10315 h 2232050"/>
              <a:gd name="connsiteX1" fmla="*/ 4767943 w 7380514"/>
              <a:gd name="connsiteY1" fmla="*/ 913830 h 2232050"/>
              <a:gd name="connsiteX2" fmla="*/ 3570514 w 7380514"/>
              <a:gd name="connsiteY2" fmla="*/ 2067715 h 2232050"/>
              <a:gd name="connsiteX3" fmla="*/ 0 w 7380514"/>
              <a:gd name="connsiteY3" fmla="*/ 2198344 h 2232050"/>
              <a:gd name="connsiteX0" fmla="*/ 7380514 w 7380514"/>
              <a:gd name="connsiteY0" fmla="*/ 24909 h 2246644"/>
              <a:gd name="connsiteX1" fmla="*/ 5573486 w 7380514"/>
              <a:gd name="connsiteY1" fmla="*/ 482109 h 2246644"/>
              <a:gd name="connsiteX2" fmla="*/ 3570514 w 7380514"/>
              <a:gd name="connsiteY2" fmla="*/ 2082309 h 2246644"/>
              <a:gd name="connsiteX3" fmla="*/ 0 w 7380514"/>
              <a:gd name="connsiteY3" fmla="*/ 2212938 h 2246644"/>
              <a:gd name="connsiteX0" fmla="*/ 7380514 w 7380514"/>
              <a:gd name="connsiteY0" fmla="*/ 29284 h 2251019"/>
              <a:gd name="connsiteX1" fmla="*/ 5573486 w 7380514"/>
              <a:gd name="connsiteY1" fmla="*/ 486484 h 2251019"/>
              <a:gd name="connsiteX2" fmla="*/ 3570514 w 7380514"/>
              <a:gd name="connsiteY2" fmla="*/ 2086684 h 2251019"/>
              <a:gd name="connsiteX3" fmla="*/ 0 w 7380514"/>
              <a:gd name="connsiteY3" fmla="*/ 2217313 h 2251019"/>
              <a:gd name="connsiteX0" fmla="*/ 7380514 w 7380514"/>
              <a:gd name="connsiteY0" fmla="*/ 14462 h 2236197"/>
              <a:gd name="connsiteX1" fmla="*/ 5573486 w 7380514"/>
              <a:gd name="connsiteY1" fmla="*/ 471662 h 2236197"/>
              <a:gd name="connsiteX2" fmla="*/ 3570514 w 7380514"/>
              <a:gd name="connsiteY2" fmla="*/ 2071862 h 2236197"/>
              <a:gd name="connsiteX3" fmla="*/ 0 w 7380514"/>
              <a:gd name="connsiteY3" fmla="*/ 2202491 h 2236197"/>
              <a:gd name="connsiteX0" fmla="*/ 7380514 w 7380514"/>
              <a:gd name="connsiteY0" fmla="*/ 39167 h 2260902"/>
              <a:gd name="connsiteX1" fmla="*/ 5573486 w 7380514"/>
              <a:gd name="connsiteY1" fmla="*/ 496367 h 2260902"/>
              <a:gd name="connsiteX2" fmla="*/ 3570514 w 7380514"/>
              <a:gd name="connsiteY2" fmla="*/ 2096567 h 2260902"/>
              <a:gd name="connsiteX3" fmla="*/ 0 w 7380514"/>
              <a:gd name="connsiteY3" fmla="*/ 2227196 h 2260902"/>
              <a:gd name="connsiteX0" fmla="*/ 7380514 w 7380514"/>
              <a:gd name="connsiteY0" fmla="*/ 44023 h 2265758"/>
              <a:gd name="connsiteX1" fmla="*/ 5573486 w 7380514"/>
              <a:gd name="connsiteY1" fmla="*/ 501223 h 2265758"/>
              <a:gd name="connsiteX2" fmla="*/ 3570514 w 7380514"/>
              <a:gd name="connsiteY2" fmla="*/ 2101423 h 2265758"/>
              <a:gd name="connsiteX3" fmla="*/ 0 w 7380514"/>
              <a:gd name="connsiteY3" fmla="*/ 2232052 h 2265758"/>
              <a:gd name="connsiteX0" fmla="*/ 7380514 w 7380514"/>
              <a:gd name="connsiteY0" fmla="*/ 24409 h 2233682"/>
              <a:gd name="connsiteX1" fmla="*/ 5573486 w 7380514"/>
              <a:gd name="connsiteY1" fmla="*/ 481609 h 2233682"/>
              <a:gd name="connsiteX2" fmla="*/ 4711678 w 7380514"/>
              <a:gd name="connsiteY2" fmla="*/ 2038267 h 2233682"/>
              <a:gd name="connsiteX3" fmla="*/ 0 w 7380514"/>
              <a:gd name="connsiteY3" fmla="*/ 2212438 h 2233682"/>
              <a:gd name="connsiteX0" fmla="*/ 7380514 w 7380514"/>
              <a:gd name="connsiteY0" fmla="*/ 929 h 2210202"/>
              <a:gd name="connsiteX1" fmla="*/ 5573486 w 7380514"/>
              <a:gd name="connsiteY1" fmla="*/ 458129 h 2210202"/>
              <a:gd name="connsiteX2" fmla="*/ 4711678 w 7380514"/>
              <a:gd name="connsiteY2" fmla="*/ 2014787 h 2210202"/>
              <a:gd name="connsiteX3" fmla="*/ 0 w 7380514"/>
              <a:gd name="connsiteY3" fmla="*/ 2188958 h 221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80514" h="2210202">
                <a:moveTo>
                  <a:pt x="7380514" y="929"/>
                </a:moveTo>
                <a:cubicBezTo>
                  <a:pt x="6592776" y="-12679"/>
                  <a:pt x="6018292" y="122486"/>
                  <a:pt x="5573486" y="458129"/>
                </a:cubicBezTo>
                <a:cubicBezTo>
                  <a:pt x="5128680" y="793772"/>
                  <a:pt x="5506335" y="1800701"/>
                  <a:pt x="4711678" y="2014787"/>
                </a:cubicBezTo>
                <a:cubicBezTo>
                  <a:pt x="3917021" y="2228873"/>
                  <a:pt x="1387928" y="2230686"/>
                  <a:pt x="0" y="2188958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5B1D4E4D-C4B9-2949-972B-018EB0AEB3C9}"/>
              </a:ext>
            </a:extLst>
          </p:cNvPr>
          <p:cNvSpPr txBox="1">
            <a:spLocks/>
          </p:cNvSpPr>
          <p:nvPr/>
        </p:nvSpPr>
        <p:spPr>
          <a:xfrm>
            <a:off x="8250525" y="1825625"/>
            <a:ext cx="3592287" cy="1951718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chromStart</a:t>
            </a:r>
            <a:r>
              <a:rPr lang="en-US" sz="1400" b="1" dirty="0"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chromEnd</a:t>
            </a:r>
            <a:r>
              <a:rPr lang="en-US" sz="1400" b="1" dirty="0"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--------------------------------------</a:t>
            </a:r>
            <a:b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166167081  166167082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rs919033151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3000008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 </a:t>
            </a:r>
            <a:r>
              <a:rPr lang="en-US" sz="1400" b="1" dirty="0">
                <a:latin typeface="Inconsolatazi4varl_qu" panose="02000503000000000000" pitchFamily="2" charset="0"/>
              </a:rPr>
              <a:t>3000009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rs922451827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23489803   23489804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rs114587031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23489842   23489843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rs899924466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1456756    1456757 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rs7055080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064914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multiple fields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, name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 20000000;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name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chr1  166167082 rs919033151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chr3  23489804  rs114587031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chr3  23489843  rs899924466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EC33D53A-F15F-2C4D-9D5D-75A1C58555E2}"/>
              </a:ext>
            </a:extLst>
          </p:cNvPr>
          <p:cNvSpPr txBox="1">
            <a:spLocks/>
          </p:cNvSpPr>
          <p:nvPr/>
        </p:nvSpPr>
        <p:spPr>
          <a:xfrm>
            <a:off x="8250525" y="1825625"/>
            <a:ext cx="3592287" cy="1951718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chromStart</a:t>
            </a:r>
            <a:r>
              <a:rPr lang="en-US" sz="1400" b="1" dirty="0"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chromEnd</a:t>
            </a:r>
            <a:r>
              <a:rPr lang="en-US" sz="1400" b="1" dirty="0"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--------------------------------------</a:t>
            </a:r>
            <a:b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166167081  166167082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rs919033151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3000008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 </a:t>
            </a:r>
            <a:r>
              <a:rPr lang="en-US" sz="1400" b="1" dirty="0">
                <a:latin typeface="Inconsolatazi4varl_qu" panose="02000503000000000000" pitchFamily="2" charset="0"/>
              </a:rPr>
              <a:t>3000009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rs922451827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23489803   23489804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rs114587031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23489842   23489843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rs899924466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1456756    1456757 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rs7055080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011475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all fields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*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 20000000;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chromStart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name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chr1  166167081  166167082 rs919033151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chr3  23489803   23489804  rs114587031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chr3  23489842   23489843  rs899924466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4F16B6B3-C04B-1744-BAE4-17B97286D6B1}"/>
              </a:ext>
            </a:extLst>
          </p:cNvPr>
          <p:cNvSpPr txBox="1">
            <a:spLocks/>
          </p:cNvSpPr>
          <p:nvPr/>
        </p:nvSpPr>
        <p:spPr>
          <a:xfrm>
            <a:off x="8250525" y="1825625"/>
            <a:ext cx="3592287" cy="1951718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chromStart</a:t>
            </a:r>
            <a:r>
              <a:rPr lang="en-US" sz="1400" b="1" dirty="0"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chromEnd</a:t>
            </a:r>
            <a:r>
              <a:rPr lang="en-US" sz="1400" b="1" dirty="0"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--------------------------------------</a:t>
            </a:r>
            <a:b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166167081  166167082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rs919033151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3000008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 </a:t>
            </a:r>
            <a:r>
              <a:rPr lang="en-US" sz="1400" b="1" dirty="0">
                <a:latin typeface="Inconsolatazi4varl_qu" panose="02000503000000000000" pitchFamily="2" charset="0"/>
              </a:rPr>
              <a:t>3000009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rs922451827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23489803   23489804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rs114587031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23489842   23489843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rs899924466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1456756    1456757 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rs7055080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888645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04611" cy="1325563"/>
          </a:xfrm>
        </p:spPr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multiple row conditions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column1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table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row_condition1 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OPERATOR row_condition2 OPERATOR etc.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ORDER BY column;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name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 20000000 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AND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&lt; 100000000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;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671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multiple row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, name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&gt; 20000000 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AND</a:t>
            </a:r>
            <a:b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rgbClr val="00B0F0"/>
                </a:solidFill>
                <a:latin typeface="Inconsolatazi4varl_qu" panose="02000503000000000000" pitchFamily="2" charset="0"/>
              </a:rPr>
              <a:t> &lt; 100000000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name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chr3  23489804  rs114587031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chr3  23489843  rs899924466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EDCA7955-B7DA-E148-A9CD-9D82E5F6E908}"/>
              </a:ext>
            </a:extLst>
          </p:cNvPr>
          <p:cNvSpPr txBox="1">
            <a:spLocks/>
          </p:cNvSpPr>
          <p:nvPr/>
        </p:nvSpPr>
        <p:spPr>
          <a:xfrm>
            <a:off x="8250525" y="1825625"/>
            <a:ext cx="3592287" cy="1951718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chromStart</a:t>
            </a:r>
            <a:r>
              <a:rPr lang="en-US" sz="1400" b="1" dirty="0"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chromEnd</a:t>
            </a:r>
            <a:r>
              <a:rPr lang="en-US" sz="1400" b="1" dirty="0"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--------------------------------------</a:t>
            </a:r>
            <a:b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166167081  166167082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rs919033151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3000008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 </a:t>
            </a:r>
            <a:r>
              <a:rPr lang="en-US" sz="1400" b="1" dirty="0">
                <a:latin typeface="Inconsolatazi4varl_qu" panose="02000503000000000000" pitchFamily="2" charset="0"/>
              </a:rPr>
              <a:t>3000009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rs922451827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23489803   23489804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rs114587031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23489842   23489843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rs899924466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1456756    1456757 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rs7055080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43959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SF Pro Display Semibold" pitchFamily="2" charset="0"/>
                <a:ea typeface="SF Pro Display Semibold" pitchFamily="2" charset="0"/>
              </a:rPr>
              <a:t>Row Logical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AND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   logical </a:t>
            </a:r>
            <a:r>
              <a:rPr lang="en-US" i="1" dirty="0">
                <a:latin typeface="SF Pro Display Light" pitchFamily="2" charset="0"/>
                <a:ea typeface="SF Pro Display Light" pitchFamily="2" charset="0"/>
              </a:rPr>
              <a:t>and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  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name = 'rs101' AND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'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chrY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'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OR</a:t>
            </a:r>
            <a:r>
              <a:rPr lang="en-US" dirty="0"/>
              <a:t>   logical </a:t>
            </a:r>
            <a:r>
              <a:rPr lang="en-US" i="1" dirty="0"/>
              <a:t>or</a:t>
            </a:r>
            <a:r>
              <a:rPr lang="en-US" dirty="0"/>
              <a:t>  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name = 'rs101' OR name = 'rs102'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NOT</a:t>
            </a:r>
            <a:r>
              <a:rPr lang="en-US" dirty="0"/>
              <a:t>   logical </a:t>
            </a:r>
            <a:r>
              <a:rPr lang="en-US" i="1" dirty="0"/>
              <a:t>not</a:t>
            </a:r>
            <a:r>
              <a:rPr lang="en-US" dirty="0"/>
              <a:t>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 1000 AND NOT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'chr22'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/>
              <a:t>Parenthesis (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</a:t>
            </a:r>
            <a:r>
              <a:rPr lang="en-US" dirty="0"/>
              <a:t>) can be used for grouping to applied an operation order, which is otherwise left to right.</a:t>
            </a: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588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CDA28-D571-5346-B23E-67839F532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D5C63-B067-8841-9BA3-012D7F1D23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394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By the end of the session, students will be able to:</a:t>
            </a:r>
            <a:br>
              <a:rPr lang="en-US" dirty="0"/>
            </a:br>
            <a:endParaRPr lang="en-US" dirty="0"/>
          </a:p>
          <a:p>
            <a:r>
              <a:rPr lang="en-US" dirty="0"/>
              <a:t>Query tables in a relational database using SQL </a:t>
            </a:r>
            <a:r>
              <a:rPr lang="en-US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statements</a:t>
            </a:r>
          </a:p>
          <a:p>
            <a:r>
              <a:rPr lang="en-US" dirty="0"/>
              <a:t>Query tables in the UCSC Genome Browser using SQL statements in </a:t>
            </a:r>
            <a:r>
              <a:rPr lang="en-US" dirty="0">
                <a:latin typeface="Inconsolatazi4varl_qu" panose="02000503000000000000" pitchFamily="2" charset="0"/>
              </a:rPr>
              <a:t>R</a:t>
            </a:r>
          </a:p>
          <a:p>
            <a:r>
              <a:rPr lang="en-US" dirty="0"/>
              <a:t>Extract data from </a:t>
            </a:r>
            <a:r>
              <a:rPr lang="en-US" dirty="0" err="1"/>
              <a:t>BigBed</a:t>
            </a:r>
            <a:r>
              <a:rPr lang="en-US" dirty="0"/>
              <a:t> files in the UCSC Genome Browser</a:t>
            </a:r>
          </a:p>
          <a:p>
            <a:pPr lvl="1"/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305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SF Pro Display Semibold" pitchFamily="2" charset="0"/>
                <a:ea typeface="SF Pro Display Semibold" pitchFamily="2" charset="0"/>
              </a:rPr>
              <a:t>Row Conditional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=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   equal to  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name = 'rs101'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&lt;&gt;</a:t>
            </a:r>
            <a:r>
              <a:rPr lang="en-US" dirty="0"/>
              <a:t>   not equal to  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name &lt;&gt; 'rs101'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&gt;</a:t>
            </a:r>
            <a:r>
              <a:rPr lang="en-US" dirty="0"/>
              <a:t>   greater than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 1000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&lt;</a:t>
            </a:r>
            <a:r>
              <a:rPr lang="en-US" dirty="0"/>
              <a:t>   less than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&lt; 1000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&gt;=</a:t>
            </a:r>
            <a:r>
              <a:rPr lang="en-US" dirty="0"/>
              <a:t>   equal to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&gt;= 1000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&lt;=</a:t>
            </a:r>
            <a:r>
              <a:rPr lang="en-US" dirty="0"/>
              <a:t>   equal to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&lt;= 1000 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2587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Row Conditional Operators</a:t>
            </a:r>
            <a:endParaRPr lang="en-US" dirty="0">
              <a:latin typeface="Inconsolatazi4varl_qu" panose="02000503000000000000" pitchFamily="2" charset="0"/>
              <a:ea typeface="SF Pro Display Light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277600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[NOT]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BETWEEN</a:t>
            </a:r>
            <a:r>
              <a:rPr lang="en-US" b="1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[SYMMETRIC]</a:t>
            </a:r>
          </a:p>
          <a:p>
            <a:r>
              <a:rPr lang="en-US" dirty="0"/>
              <a:t>inclusive range ·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BETWEEN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1000 AND 2000</a:t>
            </a:r>
          </a:p>
          <a:p>
            <a:r>
              <a:rPr lang="en-US" dirty="0"/>
              <a:t>inclusive range ·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BETWEEN</a:t>
            </a:r>
            <a:r>
              <a:rPr lang="en-US" b="1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SYMMETRIC</a:t>
            </a:r>
            <a:r>
              <a:rPr lang="en-US" b="1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2000 AND 1000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SYMMETRIC</a:t>
            </a:r>
            <a:r>
              <a:rPr lang="en-US" dirty="0"/>
              <a:t>  allows 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</a:t>
            </a:r>
            <a:r>
              <a:rPr lang="en-US" dirty="0"/>
              <a:t>  and 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</a:t>
            </a:r>
            <a:r>
              <a:rPr lang="en-US" dirty="0"/>
              <a:t>  to be reversed by the SQL parser if 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 &gt; B</a:t>
            </a:r>
          </a:p>
          <a:p>
            <a:pPr marL="0" indent="0">
              <a:buNone/>
            </a:pPr>
            <a:endParaRPr lang="en-US" b="1" dirty="0">
              <a:solidFill>
                <a:schemeClr val="accent4">
                  <a:lumMod val="5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[NOT]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LIKE</a:t>
            </a:r>
          </a:p>
          <a:p>
            <a:r>
              <a:rPr lang="en-US" dirty="0"/>
              <a:t>wildcard matching ·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name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LIKE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'rs10%’</a:t>
            </a:r>
          </a:p>
          <a:p>
            <a:r>
              <a:rPr lang="en-US" dirty="0"/>
              <a:t>wildcard matching ·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name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NOT</a:t>
            </a:r>
            <a:r>
              <a:rPr lang="en-US" b="1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LIKE</a:t>
            </a:r>
            <a:r>
              <a:rPr lang="en-US" b="1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'rs10__'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LIKE</a:t>
            </a:r>
            <a:r>
              <a:rPr lang="en-US" dirty="0"/>
              <a:t> has two wildcard operators: 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%</a:t>
            </a:r>
            <a:r>
              <a:rPr lang="en-US" dirty="0"/>
              <a:t>  and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_</a:t>
            </a:r>
            <a:r>
              <a:rPr lang="en-US" dirty="0"/>
              <a:t>, equivalent to regex 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*</a:t>
            </a:r>
            <a:r>
              <a:rPr lang="en-US" dirty="0"/>
              <a:t>  and 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7950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Row Conditional Operators</a:t>
            </a:r>
            <a:endParaRPr lang="en-US" dirty="0">
              <a:latin typeface="Inconsolatazi4varl_qu" panose="02000503000000000000" pitchFamily="2" charset="0"/>
              <a:ea typeface="SF Pro Display Light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[NOT]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IN</a:t>
            </a:r>
            <a:r>
              <a:rPr lang="en-US" dirty="0"/>
              <a:t>   present in set  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name IN ('rs101', 'rs102')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IS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[NOT]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NULL</a:t>
            </a:r>
            <a:r>
              <a:rPr lang="en-US" dirty="0"/>
              <a:t>   is missing  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name IS NULL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IS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[NOT]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TRUE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/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FALSE</a:t>
            </a:r>
            <a:r>
              <a:rPr lang="en-US" dirty="0"/>
              <a:t>   true or false  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name IS FALSE</a:t>
            </a:r>
          </a:p>
        </p:txBody>
      </p:sp>
    </p:spTree>
    <p:extLst>
      <p:ext uri="{BB962C8B-B14F-4D97-AF65-F5344CB8AC3E}">
        <p14:creationId xmlns:p14="http://schemas.microsoft.com/office/powerpoint/2010/main" val="2605918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if no </a:t>
            </a:r>
            <a:r>
              <a:rPr lang="en-US" dirty="0">
                <a:solidFill>
                  <a:schemeClr val="accent4"/>
                </a:solidFill>
                <a:latin typeface="Inconsolatazi4varl_qu" panose="02000503000000000000" pitchFamily="2" charset="0"/>
                <a:ea typeface="SF Pro Display Light" pitchFamily="2" charset="0"/>
              </a:rPr>
              <a:t>WHERE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 condition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chromStart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name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snp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;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chromStart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name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chr1  166167081  166167082 rs919033151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chr2  3000008    3000009   rs922451827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chr3  23489803   23489804  rs114587031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chr3  23489842   23489843  rs899924466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chrX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1456756    1456757   rs7055080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22A974-397C-F544-BF9F-1F7574F86A03}"/>
              </a:ext>
            </a:extLst>
          </p:cNvPr>
          <p:cNvSpPr txBox="1"/>
          <p:nvPr/>
        </p:nvSpPr>
        <p:spPr>
          <a:xfrm>
            <a:off x="8370944" y="4286587"/>
            <a:ext cx="31235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All rows returned.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4C406CC-DE68-DA4E-AAF7-6CD4A01B9F72}"/>
              </a:ext>
            </a:extLst>
          </p:cNvPr>
          <p:cNvSpPr/>
          <p:nvPr/>
        </p:nvSpPr>
        <p:spPr>
          <a:xfrm>
            <a:off x="8370944" y="4809807"/>
            <a:ext cx="1501816" cy="1208512"/>
          </a:xfrm>
          <a:custGeom>
            <a:avLst/>
            <a:gdLst>
              <a:gd name="connsiteX0" fmla="*/ 1375646 w 1501816"/>
              <a:gd name="connsiteY0" fmla="*/ 0 h 1208512"/>
              <a:gd name="connsiteX1" fmla="*/ 1367554 w 1501816"/>
              <a:gd name="connsiteY1" fmla="*/ 1019597 h 1208512"/>
              <a:gd name="connsiteX2" fmla="*/ 0 w 1501816"/>
              <a:gd name="connsiteY2" fmla="*/ 1205714 h 1208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01816" h="1208512">
                <a:moveTo>
                  <a:pt x="1375646" y="0"/>
                </a:moveTo>
                <a:cubicBezTo>
                  <a:pt x="1486237" y="409322"/>
                  <a:pt x="1596828" y="818645"/>
                  <a:pt x="1367554" y="1019597"/>
                </a:cubicBezTo>
                <a:cubicBezTo>
                  <a:pt x="1138280" y="1220549"/>
                  <a:pt x="569140" y="1213131"/>
                  <a:pt x="0" y="1205714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4D5FE750-4CB8-AD44-B6B7-1CA536F1977A}"/>
              </a:ext>
            </a:extLst>
          </p:cNvPr>
          <p:cNvSpPr txBox="1">
            <a:spLocks/>
          </p:cNvSpPr>
          <p:nvPr/>
        </p:nvSpPr>
        <p:spPr>
          <a:xfrm>
            <a:off x="8250525" y="1825625"/>
            <a:ext cx="3592287" cy="1951718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chromStart</a:t>
            </a:r>
            <a:r>
              <a:rPr lang="en-US" sz="1400" b="1" dirty="0"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chromEnd</a:t>
            </a:r>
            <a:r>
              <a:rPr lang="en-US" sz="1400" b="1" dirty="0"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--------------------------------------</a:t>
            </a:r>
            <a:b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166167081  166167082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rs919033151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3000008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 </a:t>
            </a:r>
            <a:r>
              <a:rPr lang="en-US" sz="1400" b="1" dirty="0">
                <a:latin typeface="Inconsolatazi4varl_qu" panose="02000503000000000000" pitchFamily="2" charset="0"/>
              </a:rPr>
              <a:t>3000009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rs922451827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23489803   23489804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rs114587031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23489842   23489843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rs899924466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1456756    1456757 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rs7055080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02735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   </a:t>
            </a:r>
            <a:r>
              <a:rPr lang="en-US" dirty="0">
                <a:solidFill>
                  <a:schemeClr val="accent4"/>
                </a:solidFill>
                <a:latin typeface="Inconsolatazi4varl_qu" panose="02000503000000000000" pitchFamily="2" charset="0"/>
              </a:rPr>
              <a:t>ORDER BY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, name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&gt; 20000000 AND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&lt; 100000000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ORDER BY </a:t>
            </a:r>
            <a:r>
              <a:rPr lang="en-US" b="1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chrom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, </a:t>
            </a:r>
            <a:r>
              <a:rPr lang="en-US" b="1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 DESC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name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chr3  23489843  rs899924466 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chr3  23489804  rs114587031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A95B68DD-B181-EC41-A89F-88C50A9E3376}"/>
              </a:ext>
            </a:extLst>
          </p:cNvPr>
          <p:cNvSpPr txBox="1">
            <a:spLocks/>
          </p:cNvSpPr>
          <p:nvPr/>
        </p:nvSpPr>
        <p:spPr>
          <a:xfrm>
            <a:off x="8250525" y="1825625"/>
            <a:ext cx="3592287" cy="1951718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chromStart</a:t>
            </a:r>
            <a:r>
              <a:rPr lang="en-US" sz="1400" b="1" dirty="0"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chromEnd</a:t>
            </a:r>
            <a:r>
              <a:rPr lang="en-US" sz="1400" b="1" dirty="0"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--------------------------------------</a:t>
            </a:r>
            <a:b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166167081  166167082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rs919033151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3000008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 </a:t>
            </a:r>
            <a:r>
              <a:rPr lang="en-US" sz="1400" b="1" dirty="0">
                <a:latin typeface="Inconsolatazi4varl_qu" panose="02000503000000000000" pitchFamily="2" charset="0"/>
              </a:rPr>
              <a:t>3000009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rs922451827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23489803   23489804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rs114587031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23489842   23489843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rs899924466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1456756    1456757 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rs7055080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03693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   </a:t>
            </a:r>
            <a:r>
              <a:rPr lang="en-US" dirty="0">
                <a:solidFill>
                  <a:schemeClr val="accent4"/>
                </a:solidFill>
                <a:latin typeface="Inconsolatazi4varl_qu" panose="02000503000000000000" pitchFamily="2" charset="0"/>
              </a:rPr>
              <a:t>ORDER BY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, name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&gt; 20000000 AND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&lt; 100000000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ORDER BY </a:t>
            </a:r>
            <a:r>
              <a:rPr lang="en-US" b="1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chrom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, </a:t>
            </a:r>
            <a:r>
              <a:rPr lang="en-US" b="1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consolatazi4varl_qu" panose="02000503000000000000" pitchFamily="2" charset="0"/>
              </a:rPr>
              <a:t>[ASC]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name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chr3  23489804  rs114587031 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chr3  23489843  rs899924466 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05875D42-B09E-6C48-857B-283CD1FB4C9F}"/>
              </a:ext>
            </a:extLst>
          </p:cNvPr>
          <p:cNvSpPr txBox="1">
            <a:spLocks/>
          </p:cNvSpPr>
          <p:nvPr/>
        </p:nvSpPr>
        <p:spPr>
          <a:xfrm>
            <a:off x="8250525" y="1825625"/>
            <a:ext cx="3592287" cy="1951718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chromStart</a:t>
            </a:r>
            <a:r>
              <a:rPr lang="en-US" sz="1400" b="1" dirty="0"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chromEnd</a:t>
            </a:r>
            <a:r>
              <a:rPr lang="en-US" sz="1400" b="1" dirty="0"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--------------------------------------</a:t>
            </a:r>
            <a:b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166167081  166167082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rs919033151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3000008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 </a:t>
            </a:r>
            <a:r>
              <a:rPr lang="en-US" sz="1400" b="1" dirty="0">
                <a:latin typeface="Inconsolatazi4varl_qu" panose="02000503000000000000" pitchFamily="2" charset="0"/>
              </a:rPr>
              <a:t>3000009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rs922451827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23489803   23489804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rs114587031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23489842   23489843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rs899924466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1456756    1456757 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rs7055080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913042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nconsolatazi4varl_qu" panose="02000503000000000000" pitchFamily="2" charset="0"/>
              </a:rPr>
              <a:t>SELECT</a:t>
            </a:r>
            <a:r>
              <a:rPr lang="en-US" dirty="0"/>
              <a:t> Statement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Joining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04612" cy="52392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snp.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snp.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name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chr.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length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FROM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JOIN </a:t>
            </a:r>
            <a:r>
              <a:rPr lang="en-US" b="1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 ON </a:t>
            </a:r>
            <a:r>
              <a:rPr lang="en-US" b="1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snp.chrom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 = </a:t>
            </a:r>
            <a:r>
              <a:rPr lang="en-US" b="1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chr.chrom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snp.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&gt; 20000000 AND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snp.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&lt; 100000000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ORDER BY 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snp.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snp.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;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snp.chrom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chr.length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snp.name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chr3      198295559  rs114587031 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chr3      198295559  rs899924466 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619F9C80-C6D6-B040-B17B-8AE69DFAD554}"/>
              </a:ext>
            </a:extLst>
          </p:cNvPr>
          <p:cNvSpPr txBox="1">
            <a:spLocks/>
          </p:cNvSpPr>
          <p:nvPr/>
        </p:nvSpPr>
        <p:spPr>
          <a:xfrm>
            <a:off x="8250525" y="1825625"/>
            <a:ext cx="3592287" cy="1951718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chromStart</a:t>
            </a:r>
            <a:r>
              <a:rPr lang="en-US" sz="1400" b="1" dirty="0">
                <a:latin typeface="Inconsolatazi4varl_qu" panose="02000503000000000000" pitchFamily="2" charset="0"/>
              </a:rPr>
              <a:t> </a:t>
            </a:r>
            <a:r>
              <a:rPr lang="en-US" sz="1400" b="1" dirty="0" err="1">
                <a:latin typeface="Inconsolatazi4varl_qu" panose="02000503000000000000" pitchFamily="2" charset="0"/>
              </a:rPr>
              <a:t>chromEnd</a:t>
            </a:r>
            <a:r>
              <a:rPr lang="en-US" sz="1400" b="1" dirty="0"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--------------------------------------</a:t>
            </a:r>
            <a:b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166167081  166167082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rs919033151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3000008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 </a:t>
            </a:r>
            <a:r>
              <a:rPr lang="en-US" sz="1400" b="1" dirty="0">
                <a:latin typeface="Inconsolatazi4varl_qu" panose="02000503000000000000" pitchFamily="2" charset="0"/>
              </a:rPr>
              <a:t>3000009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rs922451827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23489803   23489804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rs114587031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23489842   23489843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rs899924466</a:t>
            </a:r>
            <a:b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sz="1400" b="1" dirty="0">
                <a:latin typeface="Inconsolatazi4varl_qu" panose="02000503000000000000" pitchFamily="2" charset="0"/>
              </a:rPr>
              <a:t>1456756    1456757   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rs7055080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8E4BFB3-0095-D04F-ACC5-6599464D4233}"/>
              </a:ext>
            </a:extLst>
          </p:cNvPr>
          <p:cNvSpPr txBox="1">
            <a:spLocks/>
          </p:cNvSpPr>
          <p:nvPr/>
        </p:nvSpPr>
        <p:spPr>
          <a:xfrm>
            <a:off x="10268608" y="3912279"/>
            <a:ext cx="1574204" cy="2105707"/>
          </a:xfrm>
          <a:prstGeom prst="rect">
            <a:avLst/>
          </a:prstGeom>
          <a:ln w="38100">
            <a:solidFill>
              <a:schemeClr val="bg1"/>
            </a:solidFill>
          </a:ln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b="1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chrom</a:t>
            </a: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</a:t>
            </a:r>
            <a:r>
              <a:rPr lang="en-US" sz="1400" b="1" dirty="0">
                <a:latin typeface="Inconsolatazi4varl_qu" panose="02000503000000000000" pitchFamily="2" charset="0"/>
              </a:rPr>
              <a:t>length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chr1</a:t>
            </a:r>
            <a:r>
              <a:rPr lang="en-US" sz="1400" b="1" dirty="0">
                <a:latin typeface="Inconsolatazi4varl_qu" panose="02000503000000000000" pitchFamily="2" charset="0"/>
              </a:rPr>
              <a:t>  248956422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chr2</a:t>
            </a:r>
            <a:r>
              <a:rPr lang="en-US" sz="1400" b="1" dirty="0">
                <a:latin typeface="Inconsolatazi4varl_qu" panose="02000503000000000000" pitchFamily="2" charset="0"/>
              </a:rPr>
              <a:t>  242193529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chr3</a:t>
            </a:r>
            <a:r>
              <a:rPr lang="en-US" sz="1400" b="1" dirty="0">
                <a:latin typeface="Inconsolatazi4varl_qu" panose="02000503000000000000" pitchFamily="2" charset="0"/>
              </a:rPr>
              <a:t>  198295559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chr4</a:t>
            </a:r>
            <a:r>
              <a:rPr lang="en-US" sz="1400" b="1" dirty="0">
                <a:latin typeface="Inconsolatazi4varl_qu" panose="02000503000000000000" pitchFamily="2" charset="0"/>
              </a:rPr>
              <a:t>  190214555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chr5</a:t>
            </a:r>
            <a:r>
              <a:rPr lang="en-US" sz="1400" b="1" dirty="0">
                <a:latin typeface="Inconsolatazi4varl_qu" panose="02000503000000000000" pitchFamily="2" charset="0"/>
              </a:rPr>
              <a:t>  181538259</a:t>
            </a:r>
            <a:br>
              <a:rPr lang="en-US" sz="1400" b="1" dirty="0">
                <a:latin typeface="Inconsolatazi4varl_qu" panose="02000503000000000000" pitchFamily="2" charset="0"/>
              </a:rPr>
            </a:br>
            <a:r>
              <a:rPr lang="en-US" sz="1400" b="1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chrX</a:t>
            </a:r>
            <a:r>
              <a:rPr lang="en-US" sz="1400" b="1" dirty="0">
                <a:latin typeface="Inconsolatazi4varl_qu" panose="02000503000000000000" pitchFamily="2" charset="0"/>
              </a:rPr>
              <a:t>  156040895</a:t>
            </a:r>
          </a:p>
        </p:txBody>
      </p:sp>
    </p:spTree>
    <p:extLst>
      <p:ext uri="{BB962C8B-B14F-4D97-AF65-F5344CB8AC3E}">
        <p14:creationId xmlns:p14="http://schemas.microsoft.com/office/powerpoint/2010/main" val="20368812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FA0B-4F07-2649-A3BC-23F8B41D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consolatazi4varl_qu" panose="02000503000000000000" pitchFamily="2" charset="0"/>
              </a:rPr>
              <a:t>JOIN</a:t>
            </a:r>
            <a:r>
              <a:rPr lang="en-US" dirty="0"/>
              <a:t>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92917-1CAE-DF4A-9EF0-E47D998EC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04612" cy="4877016"/>
          </a:xfrm>
        </p:spPr>
        <p:txBody>
          <a:bodyPr>
            <a:normAutofit/>
          </a:bodyPr>
          <a:lstStyle/>
          <a:p>
            <a:pPr marL="0" indent="0">
              <a:buNone/>
              <a:tabLst>
                <a:tab pos="2354263" algn="l"/>
              </a:tabLst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[INNER]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JOIN</a:t>
            </a:r>
            <a:r>
              <a:rPr lang="en-US" b="1" dirty="0"/>
              <a:t>   </a:t>
            </a:r>
            <a:r>
              <a:rPr lang="en-US" dirty="0"/>
              <a:t>Returns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only records </a:t>
            </a:r>
            <a:r>
              <a:rPr lang="en-US" dirty="0"/>
              <a:t>that have matching values in </a:t>
            </a:r>
            <a:br>
              <a:rPr lang="en-US" dirty="0"/>
            </a:br>
            <a:r>
              <a:rPr lang="en-US" dirty="0"/>
              <a:t>	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both tables</a:t>
            </a:r>
          </a:p>
          <a:p>
            <a:pPr marL="0" indent="0">
              <a:buNone/>
              <a:tabLst>
                <a:tab pos="3244850" algn="l"/>
              </a:tabLst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LEFT</a:t>
            </a:r>
            <a:r>
              <a:rPr lang="en-US" b="1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[OUTER]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JOIN</a:t>
            </a:r>
            <a:r>
              <a:rPr lang="en-US" b="1" dirty="0"/>
              <a:t>   </a:t>
            </a:r>
            <a:r>
              <a:rPr lang="en-US" dirty="0"/>
              <a:t>Returns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all records from left table</a:t>
            </a:r>
            <a:r>
              <a:rPr lang="en-US" dirty="0"/>
              <a:t>, and</a:t>
            </a:r>
            <a:br>
              <a:rPr lang="en-US" dirty="0"/>
            </a:br>
            <a:r>
              <a:rPr lang="en-US" dirty="0"/>
              <a:t>	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only matching </a:t>
            </a:r>
            <a:r>
              <a:rPr lang="en-US" dirty="0"/>
              <a:t>records from the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right table</a:t>
            </a:r>
          </a:p>
          <a:p>
            <a:pPr marL="0" indent="0">
              <a:buNone/>
              <a:tabLst>
                <a:tab pos="3417888" algn="l"/>
              </a:tabLst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RIGHT</a:t>
            </a:r>
            <a:r>
              <a:rPr lang="en-US" b="1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[OUTER]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JOIN</a:t>
            </a:r>
            <a:r>
              <a:rPr lang="en-US" b="1" dirty="0"/>
              <a:t>   </a:t>
            </a:r>
            <a:r>
              <a:rPr lang="en-US" dirty="0"/>
              <a:t>Returns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all records from right table</a:t>
            </a:r>
            <a:r>
              <a:rPr lang="en-US" dirty="0"/>
              <a:t>, and</a:t>
            </a:r>
            <a:br>
              <a:rPr lang="en-US" dirty="0"/>
            </a:br>
            <a:r>
              <a:rPr lang="en-US" dirty="0"/>
              <a:t>	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only matching </a:t>
            </a:r>
            <a:r>
              <a:rPr lang="en-US" dirty="0"/>
              <a:t>records from the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left table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FULL</a:t>
            </a:r>
            <a:r>
              <a:rPr lang="en-US" b="1" dirty="0">
                <a:solidFill>
                  <a:schemeClr val="bg1"/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[OUTER] </a:t>
            </a:r>
            <a: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JOIN</a:t>
            </a:r>
            <a:r>
              <a:rPr lang="en-US" b="1" dirty="0"/>
              <a:t>   </a:t>
            </a:r>
            <a:r>
              <a:rPr lang="en-US" dirty="0"/>
              <a:t>Returns all records from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both tables</a:t>
            </a:r>
          </a:p>
        </p:txBody>
      </p:sp>
    </p:spTree>
    <p:extLst>
      <p:ext uri="{BB962C8B-B14F-4D97-AF65-F5344CB8AC3E}">
        <p14:creationId xmlns:p14="http://schemas.microsoft.com/office/powerpoint/2010/main" val="6474382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5AF20-A694-024C-9289-843AF5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nconsolatazi4varl_qu" panose="02000503000000000000" pitchFamily="2" charset="0"/>
              </a:rPr>
              <a:t>JOIN</a:t>
            </a:r>
            <a:r>
              <a:rPr lang="en-US" dirty="0"/>
              <a:t> Types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E5316-C97B-FD44-B2DE-CF22377794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41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id name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1 John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2 María</a:t>
            </a: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id month year 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1 March 1965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3 May   1964</a:t>
            </a: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2E718-837C-7943-B3D4-DC1FFF17D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75514" cy="4841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b.month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b.year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JOIN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b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ON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;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b.month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b.year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1     John    March    1965</a:t>
            </a:r>
          </a:p>
        </p:txBody>
      </p:sp>
    </p:spTree>
    <p:extLst>
      <p:ext uri="{BB962C8B-B14F-4D97-AF65-F5344CB8AC3E}">
        <p14:creationId xmlns:p14="http://schemas.microsoft.com/office/powerpoint/2010/main" val="24856552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5AF20-A694-024C-9289-843AF5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nconsolatazi4varl_qu" panose="02000503000000000000" pitchFamily="2" charset="0"/>
              </a:rPr>
              <a:t>JOIN</a:t>
            </a:r>
            <a:r>
              <a:rPr lang="en-US" dirty="0"/>
              <a:t> Types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E5316-C97B-FD44-B2DE-CF22377794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41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id name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1 John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2 María</a:t>
            </a: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id month year 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1 March 1965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3 May   1964</a:t>
            </a: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2E718-837C-7943-B3D4-DC1FFF17D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693229" cy="4841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b.month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b.year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LEFT JOIN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ON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;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b.month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b.year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1     John    March    1965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2     María  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NULL</a:t>
            </a:r>
            <a:r>
              <a:rPr lang="en-US" dirty="0">
                <a:latin typeface="Inconsolatazi4varl_qu" panose="02000503000000000000" pitchFamily="2" charset="0"/>
              </a:rPr>
              <a:t>    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NULL</a:t>
            </a:r>
            <a:r>
              <a:rPr lang="en-US" dirty="0">
                <a:latin typeface="Inconsolatazi4varl_qu" panose="02000503000000000000" pitchFamily="2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119764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68E04-DE7B-BB47-9916-E454F09A4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500" dirty="0"/>
              <a:t>T</a:t>
            </a:r>
            <a:r>
              <a:rPr lang="en-US" dirty="0"/>
              <a:t>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29DB1-2EBF-B84D-8B95-A76922F5C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Location and name of variants with entries in the GWAS Catalog that are within 5 </a:t>
            </a:r>
            <a:r>
              <a:rPr lang="en-US" dirty="0" err="1"/>
              <a:t>kbp</a:t>
            </a:r>
            <a:r>
              <a:rPr lang="en-US" dirty="0"/>
              <a:t> of </a:t>
            </a:r>
            <a:r>
              <a:rPr lang="en-US" i="1" dirty="0"/>
              <a:t>ABO</a:t>
            </a:r>
            <a:r>
              <a:rPr lang="en-US" dirty="0"/>
              <a:t> TSS and TES, the trait(s) examined in the study, the </a:t>
            </a:r>
            <a:r>
              <a:rPr lang="en-US" i="1" dirty="0"/>
              <a:t>p</a:t>
            </a:r>
            <a:r>
              <a:rPr lang="en-US" dirty="0"/>
              <a:t> value of the association(s), and whether the variant is a copy number variant or not.</a:t>
            </a:r>
          </a:p>
          <a:p>
            <a:endParaRPr lang="en-US" dirty="0"/>
          </a:p>
          <a:p>
            <a:r>
              <a:rPr lang="en-US" dirty="0"/>
              <a:t>Database</a:t>
            </a:r>
          </a:p>
          <a:p>
            <a:r>
              <a:rPr lang="en-US" spc="-300" dirty="0"/>
              <a:t>T</a:t>
            </a:r>
            <a:r>
              <a:rPr lang="en-US" dirty="0"/>
              <a:t>able</a:t>
            </a:r>
          </a:p>
          <a:p>
            <a:r>
              <a:rPr lang="en-US" dirty="0"/>
              <a:t>Region</a:t>
            </a:r>
          </a:p>
          <a:p>
            <a:r>
              <a:rPr lang="en-US" dirty="0"/>
              <a:t>Fields</a:t>
            </a:r>
          </a:p>
        </p:txBody>
      </p:sp>
    </p:spTree>
    <p:extLst>
      <p:ext uri="{BB962C8B-B14F-4D97-AF65-F5344CB8AC3E}">
        <p14:creationId xmlns:p14="http://schemas.microsoft.com/office/powerpoint/2010/main" val="33833119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5AF20-A694-024C-9289-843AF5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nconsolatazi4varl_qu" panose="02000503000000000000" pitchFamily="2" charset="0"/>
              </a:rPr>
              <a:t>JOIN</a:t>
            </a:r>
            <a:r>
              <a:rPr lang="en-US" dirty="0"/>
              <a:t> Types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E5316-C97B-FD44-B2DE-CF22377794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41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id name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1 John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2 María</a:t>
            </a: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id month year 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1 March 1965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3 May   1964</a:t>
            </a: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2E718-837C-7943-B3D4-DC1FFF17D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671457" cy="4841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b.month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b.year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RIGHT JOIN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ON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;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b.month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b.year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1     John    March   1965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3    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NULL</a:t>
            </a:r>
            <a:r>
              <a:rPr lang="en-US" dirty="0">
                <a:latin typeface="Inconsolatazi4varl_qu" panose="02000503000000000000" pitchFamily="2" charset="0"/>
              </a:rPr>
              <a:t>    May     1964    </a:t>
            </a:r>
          </a:p>
        </p:txBody>
      </p:sp>
    </p:spTree>
    <p:extLst>
      <p:ext uri="{BB962C8B-B14F-4D97-AF65-F5344CB8AC3E}">
        <p14:creationId xmlns:p14="http://schemas.microsoft.com/office/powerpoint/2010/main" val="29849170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5AF20-A694-024C-9289-843AF57C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nconsolatazi4varl_qu" panose="02000503000000000000" pitchFamily="2" charset="0"/>
              </a:rPr>
              <a:t>JOIN</a:t>
            </a:r>
            <a:r>
              <a:rPr lang="en-US" dirty="0"/>
              <a:t> Types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E5316-C97B-FD44-B2DE-CF22377794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415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id name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1 John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2 María</a:t>
            </a: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id month year 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1 March 1965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 3 May   1964</a:t>
            </a: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E2E718-837C-7943-B3D4-DC1FFF17D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25886" cy="4841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b.month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b.year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	JOIN b ON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;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a.id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a.name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b.month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b.year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1     John    March   1965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2     María  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NULL    NULL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3     </a:t>
            </a:r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NULL</a:t>
            </a:r>
            <a:r>
              <a:rPr lang="en-US" dirty="0">
                <a:latin typeface="Inconsolatazi4varl_qu" panose="02000503000000000000" pitchFamily="2" charset="0"/>
              </a:rPr>
              <a:t>    May     1964    </a:t>
            </a:r>
          </a:p>
        </p:txBody>
      </p:sp>
    </p:spTree>
    <p:extLst>
      <p:ext uri="{BB962C8B-B14F-4D97-AF65-F5344CB8AC3E}">
        <p14:creationId xmlns:p14="http://schemas.microsoft.com/office/powerpoint/2010/main" val="3787913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0DC98-952E-F240-B455-1A197FE2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Query from Table Browser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C0888-9410-334E-AF8A-ADD0E906A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chromStart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name,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refNCBI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hg38.snp151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'chr17'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AND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chromStart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&gt;= 7571720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AND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&lt;= 7590868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ORDER BY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chromStart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31100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4CEFA-5CCA-B54E-99AC-BB0A4C83C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9DDA4-3917-3241-AED2-CFDBC9892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chromStart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name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refNCBI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1 chr17    7571723  7571724  rs139336280       C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2 chr17    7571725  7571726 rs1443355678       G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3 chr17    7571728  7571729  rs892233376       G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4 chr17    7571735  7571736 rs1429990273       T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5 chr17    7571737  7571738 rs1320917854       G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6 chr17    7571741  7571742  rs570627179       A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55127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0DC98-952E-F240-B455-1A197FE2A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b="1" dirty="0">
                <a:latin typeface="Inconsolatazi4varl_qu" panose="02000503000000000000" pitchFamily="2" charset="0"/>
              </a:rPr>
              <a:t>JOIN</a:t>
            </a:r>
            <a:r>
              <a:rPr lang="en-US" dirty="0"/>
              <a:t> Query from Table Browser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C0888-9410-334E-AF8A-ADD0E906A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SELECT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hg38.snp150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   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hg38.snp150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hg38.snp150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hg38.gwasCatalog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genes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br>
              <a:rPr lang="en-US" b="1" dirty="0"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FROM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hg38.snp150 </a:t>
            </a:r>
            <a:r>
              <a:rPr lang="en-US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JOIN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hg38.gwasCatalog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</a:t>
            </a:r>
            <a:r>
              <a:rPr lang="en-US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ON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hg38.snp150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name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=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</a:t>
            </a:r>
            <a:r>
              <a:rPr lang="en-US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hg38.gwasCatalog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name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WHERE </a:t>
            </a:r>
            <a:r>
              <a:rPr lang="en-US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hg38.gwasCatalog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trait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'Pancreatic cancer' AND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	 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hg38.snp150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func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= 'missense'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ORDER BY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hg38.snp150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hg38.snp150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r>
              <a:rPr lang="en-US" b="1" dirty="0">
                <a:latin typeface="Inconsolatazi4varl_qu" panose="02000503000000000000" pitchFamily="2" charset="0"/>
              </a:rPr>
              <a:t>chromEnd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562614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4CEFA-5CCA-B54E-99AC-BB0A4C83C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9DDA4-3917-3241-AED2-CFDBC9892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       name genes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chromEnd</a:t>
            </a: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1 rs146087049       chr12 113165885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2  rs34309238  PKN1 chr19  14464085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3 rs150101296       chr19  32628836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4 rs183117027  APOB  chr2  21004340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5 rs138585571        chr3  98469736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6   rs2242241  DOK2  chr8  21909370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  <a:t>7 rs141406935        chr9 135697569</a:t>
            </a:r>
            <a:br>
              <a:rPr lang="en-US" dirty="0">
                <a:solidFill>
                  <a:schemeClr val="bg1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.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59818461-F923-FB40-B3DE-56FBA4870C6D}"/>
              </a:ext>
            </a:extLst>
          </p:cNvPr>
          <p:cNvSpPr/>
          <p:nvPr/>
        </p:nvSpPr>
        <p:spPr>
          <a:xfrm rot="800098">
            <a:off x="4931228" y="5693228"/>
            <a:ext cx="4572000" cy="1012391"/>
          </a:xfrm>
          <a:custGeom>
            <a:avLst/>
            <a:gdLst>
              <a:gd name="connsiteX0" fmla="*/ 4572000 w 4572000"/>
              <a:gd name="connsiteY0" fmla="*/ 0 h 1012391"/>
              <a:gd name="connsiteX1" fmla="*/ 1088572 w 4572000"/>
              <a:gd name="connsiteY1" fmla="*/ 1012372 h 1012391"/>
              <a:gd name="connsiteX2" fmla="*/ 0 w 4572000"/>
              <a:gd name="connsiteY2" fmla="*/ 21772 h 1012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0" h="1012391">
                <a:moveTo>
                  <a:pt x="4572000" y="0"/>
                </a:moveTo>
                <a:cubicBezTo>
                  <a:pt x="3211286" y="504371"/>
                  <a:pt x="1850572" y="1008743"/>
                  <a:pt x="1088572" y="1012372"/>
                </a:cubicBezTo>
                <a:cubicBezTo>
                  <a:pt x="326572" y="1016001"/>
                  <a:pt x="163286" y="518886"/>
                  <a:pt x="0" y="21772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7DA06A-E612-A64C-B48B-3C8473DF10F5}"/>
              </a:ext>
            </a:extLst>
          </p:cNvPr>
          <p:cNvSpPr txBox="1"/>
          <p:nvPr/>
        </p:nvSpPr>
        <p:spPr>
          <a:xfrm>
            <a:off x="8109858" y="4814428"/>
            <a:ext cx="40821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SQL is not sophisticated enough to sort this ‘correctly’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BF751398-7905-CE4C-85AF-194E1C123913}"/>
              </a:ext>
            </a:extLst>
          </p:cNvPr>
          <p:cNvSpPr/>
          <p:nvPr/>
        </p:nvSpPr>
        <p:spPr>
          <a:xfrm flipV="1">
            <a:off x="3897085" y="863555"/>
            <a:ext cx="4572000" cy="1012391"/>
          </a:xfrm>
          <a:custGeom>
            <a:avLst/>
            <a:gdLst>
              <a:gd name="connsiteX0" fmla="*/ 4572000 w 4572000"/>
              <a:gd name="connsiteY0" fmla="*/ 0 h 1012391"/>
              <a:gd name="connsiteX1" fmla="*/ 1088572 w 4572000"/>
              <a:gd name="connsiteY1" fmla="*/ 1012372 h 1012391"/>
              <a:gd name="connsiteX2" fmla="*/ 0 w 4572000"/>
              <a:gd name="connsiteY2" fmla="*/ 21772 h 1012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0" h="1012391">
                <a:moveTo>
                  <a:pt x="4572000" y="0"/>
                </a:moveTo>
                <a:cubicBezTo>
                  <a:pt x="3211286" y="504371"/>
                  <a:pt x="1850572" y="1008743"/>
                  <a:pt x="1088572" y="1012372"/>
                </a:cubicBezTo>
                <a:cubicBezTo>
                  <a:pt x="326572" y="1016001"/>
                  <a:pt x="163286" y="518886"/>
                  <a:pt x="0" y="21772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287F6E-EC7B-244D-A56B-78B725C69CD3}"/>
              </a:ext>
            </a:extLst>
          </p:cNvPr>
          <p:cNvSpPr txBox="1"/>
          <p:nvPr/>
        </p:nvSpPr>
        <p:spPr>
          <a:xfrm>
            <a:off x="7979230" y="1906463"/>
            <a:ext cx="40821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ea typeface="SF Pro Display Light" pitchFamily="2" charset="0"/>
              </a:rPr>
              <a:t>gwasCatalog</a:t>
            </a:r>
            <a:r>
              <a:rPr lang="en-US" sz="2800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 does not always have a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ea typeface="SF Pro Display Light" pitchFamily="2" charset="0"/>
              </a:rPr>
              <a:t>genes</a:t>
            </a:r>
            <a:r>
              <a:rPr lang="en-US" sz="2800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 entry for each association reported</a:t>
            </a:r>
          </a:p>
        </p:txBody>
      </p:sp>
    </p:spTree>
    <p:extLst>
      <p:ext uri="{BB962C8B-B14F-4D97-AF65-F5344CB8AC3E}">
        <p14:creationId xmlns:p14="http://schemas.microsoft.com/office/powerpoint/2010/main" val="22750124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51687-A123-104C-B295-25C8A489E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>
                <a:latin typeface="Inconsolatazi4varl_qu" panose="02000503000000000000" pitchFamily="2" charset="0"/>
              </a:rPr>
              <a:t>R</a:t>
            </a:r>
            <a:r>
              <a:rPr lang="en-US" dirty="0"/>
              <a:t> to Query UCSC Genome Browser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31A43-46BD-CB45-BB13-6BDCDB0F4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22304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library(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RMySQL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mychannel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&lt;-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dbConnect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(MySQL(),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user="genome", 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host="genome-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mysql.cse.ucsc.edu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&lt;-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dbGetQuery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mychannel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"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SELECT </a:t>
            </a:r>
            <a:r>
              <a:rPr lang="en-US" b="1" dirty="0" err="1">
                <a:solidFill>
                  <a:srgbClr val="00B0F0"/>
                </a:solidFill>
                <a:latin typeface="Inconsolatazi4varl_qu" panose="02000503000000000000" pitchFamily="2" charset="0"/>
              </a:rPr>
              <a:t>chromEnd</a:t>
            </a:r>
            <a:r>
              <a:rPr lang="en-US" b="1" dirty="0">
                <a:solidFill>
                  <a:srgbClr val="00B0F0"/>
                </a:solidFill>
                <a:latin typeface="Inconsolatazi4varl_qu" panose="02000503000000000000" pitchFamily="2" charset="0"/>
              </a:rPr>
              <a:t> FROM hg38.snp151 WHERE name = 'rs3';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")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dbDisconnect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mychannel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8818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11EA5-EABB-A647-92E9-CF2D2C0AA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Genes near GWAS Peak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1660B-3ED6-CF45-8626-A90736987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14314" cy="52718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peakSNP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&lt;- GWAS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filter(p == min(p))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filter(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row_number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() == 1) %&gt;%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select(chr, pos)    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# let’s say chr = chr19 and pos = 44908822</a:t>
            </a:r>
          </a:p>
          <a:p>
            <a:pPr marL="0" indent="0">
              <a:buNone/>
            </a:pP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upstream &lt;- pos - 10000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downstream &lt;- pos + 10000 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# Get position 10 kb up- and downstream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8600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11EA5-EABB-A647-92E9-CF2D2C0AA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Genes near GWAS Peak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1660B-3ED6-CF45-8626-A90736987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14314" cy="52718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sql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&lt;- paste0("SELECT name2 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"FROM hg38.wgEncodeGencodeBasicV39 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"WHERE 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'",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"' AND 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       "strand = '+' AND 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       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txEnd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 ", upstream, " AND 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       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txStart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&lt; ", downstream, ") OR 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      "(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= '",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"' AND 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       "strand = '-' AND 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       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txStart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&gt; ", upstream, " AND ",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                   "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txEnd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&lt; ", pos + 10000, ");")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data &lt;-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dbGetQuery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(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mychannel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,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sql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) %&gt;% distinct()</a:t>
            </a:r>
          </a:p>
        </p:txBody>
      </p:sp>
    </p:spTree>
    <p:extLst>
      <p:ext uri="{BB962C8B-B14F-4D97-AF65-F5344CB8AC3E}">
        <p14:creationId xmlns:p14="http://schemas.microsoft.com/office/powerpoint/2010/main" val="300172431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11EA5-EABB-A647-92E9-CF2D2C0AA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Code    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Genes near GWAS Peak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1660B-3ED6-CF45-8626-A90736987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14314" cy="52718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&gt; data                  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# It’s a data frame!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            name2</a:t>
            </a:r>
            <a:b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1          TOMM40</a:t>
            </a:r>
            <a:b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2            APOE</a:t>
            </a:r>
            <a:b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3 ENSG00000280087</a:t>
            </a:r>
            <a:b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4           APOC1</a:t>
            </a:r>
          </a:p>
        </p:txBody>
      </p:sp>
    </p:spTree>
    <p:extLst>
      <p:ext uri="{BB962C8B-B14F-4D97-AF65-F5344CB8AC3E}">
        <p14:creationId xmlns:p14="http://schemas.microsoft.com/office/powerpoint/2010/main" val="3170571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68E04-DE7B-BB47-9916-E454F09A4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500" dirty="0"/>
              <a:t>T</a:t>
            </a:r>
            <a:r>
              <a:rPr lang="en-US" dirty="0"/>
              <a:t>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29DB1-2EBF-B84D-8B95-A76922F5C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Location and name of variants with entries among the </a:t>
            </a:r>
            <a:r>
              <a:rPr lang="en-US" dirty="0" err="1"/>
              <a:t>GTEx</a:t>
            </a:r>
            <a:r>
              <a:rPr lang="en-US" dirty="0"/>
              <a:t> </a:t>
            </a:r>
            <a:r>
              <a:rPr lang="en-US" dirty="0" err="1"/>
              <a:t>eQTLs</a:t>
            </a:r>
            <a:r>
              <a:rPr lang="en-US" dirty="0"/>
              <a:t> that are within 20 </a:t>
            </a:r>
            <a:r>
              <a:rPr lang="en-US" dirty="0" err="1"/>
              <a:t>kbp</a:t>
            </a:r>
            <a:r>
              <a:rPr lang="en-US" dirty="0"/>
              <a:t> of </a:t>
            </a:r>
            <a:r>
              <a:rPr lang="en-US" i="1" dirty="0"/>
              <a:t>TP53</a:t>
            </a:r>
            <a:r>
              <a:rPr lang="en-US" dirty="0"/>
              <a:t> TSS and 1 </a:t>
            </a:r>
            <a:r>
              <a:rPr lang="en-US" dirty="0" err="1"/>
              <a:t>kbp</a:t>
            </a:r>
            <a:r>
              <a:rPr lang="en-US" dirty="0"/>
              <a:t> of </a:t>
            </a:r>
            <a:r>
              <a:rPr lang="en-US" i="1" dirty="0"/>
              <a:t>TP53 </a:t>
            </a:r>
            <a:r>
              <a:rPr lang="en-US" dirty="0"/>
              <a:t>TES</a:t>
            </a:r>
            <a:r>
              <a:rPr lang="en-US" spc="-1800" dirty="0"/>
              <a:t>*</a:t>
            </a:r>
            <a:r>
              <a:rPr lang="en-US" dirty="0"/>
              <a:t>,  the gene symbol and tissue examined in the study, the </a:t>
            </a:r>
            <a:r>
              <a:rPr lang="en-US" i="1" dirty="0"/>
              <a:t>p</a:t>
            </a:r>
            <a:r>
              <a:rPr lang="en-US" dirty="0"/>
              <a:t> value of the association.</a:t>
            </a:r>
          </a:p>
          <a:p>
            <a:endParaRPr lang="en-US" dirty="0"/>
          </a:p>
          <a:p>
            <a:r>
              <a:rPr lang="en-US" dirty="0"/>
              <a:t>Database</a:t>
            </a:r>
          </a:p>
          <a:p>
            <a:r>
              <a:rPr lang="en-US" spc="-300" dirty="0"/>
              <a:t>T</a:t>
            </a:r>
            <a:r>
              <a:rPr lang="en-US" dirty="0"/>
              <a:t>able</a:t>
            </a:r>
          </a:p>
          <a:p>
            <a:r>
              <a:rPr lang="en-US" dirty="0"/>
              <a:t>Region</a:t>
            </a:r>
          </a:p>
          <a:p>
            <a:r>
              <a:rPr lang="en-US" dirty="0"/>
              <a:t>Fields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129F50-3C2C-8742-ABB2-1C532792DF5A}"/>
              </a:ext>
            </a:extLst>
          </p:cNvPr>
          <p:cNvSpPr txBox="1"/>
          <p:nvPr/>
        </p:nvSpPr>
        <p:spPr>
          <a:xfrm>
            <a:off x="7850820" y="6488668"/>
            <a:ext cx="4341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* </a:t>
            </a:r>
            <a:r>
              <a:rPr lang="en-US" dirty="0" err="1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Veyrieras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 </a:t>
            </a:r>
            <a:r>
              <a:rPr lang="en-US" i="1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et al. </a:t>
            </a:r>
            <a:r>
              <a:rPr lang="en-US" i="1" dirty="0" err="1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PLoS</a:t>
            </a:r>
            <a:r>
              <a:rPr lang="en-US" i="1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 Genet</a:t>
            </a:r>
            <a:r>
              <a:rPr lang="en-US" dirty="0">
                <a:solidFill>
                  <a:schemeClr val="accent4"/>
                </a:solidFill>
                <a:latin typeface="SF Pro Display Light" pitchFamily="2" charset="0"/>
                <a:ea typeface="SF Pro Display Light" pitchFamily="2" charset="0"/>
              </a:rPr>
              <a:t> 2008</a:t>
            </a:r>
          </a:p>
        </p:txBody>
      </p:sp>
    </p:spTree>
    <p:extLst>
      <p:ext uri="{BB962C8B-B14F-4D97-AF65-F5344CB8AC3E}">
        <p14:creationId xmlns:p14="http://schemas.microsoft.com/office/powerpoint/2010/main" val="32175122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88E1-B1C4-244D-AE5E-479C05474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Soon to be Out of Date!     :(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28FE3-DB82-8045-9E07-283FA6187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of the tables in the UCSC Genome Browser have gotten </a:t>
            </a:r>
            <a:r>
              <a:rPr lang="en-US" i="1" dirty="0"/>
              <a:t>so</a:t>
            </a:r>
            <a:r>
              <a:rPr lang="en-US" dirty="0"/>
              <a:t> large that it is not longer practical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(from their standpoint)</a:t>
            </a:r>
            <a:r>
              <a:rPr lang="en-US" dirty="0"/>
              <a:t> to store those data in SQL tables</a:t>
            </a:r>
          </a:p>
          <a:p>
            <a:pPr lvl="1"/>
            <a:r>
              <a:rPr lang="en-US" sz="2800" dirty="0"/>
              <a:t>​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Inconsolatazi4varl_qu" panose="02000503000000000000" pitchFamily="2" charset="0"/>
              </a:rPr>
              <a:t>dbSnp153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has 702 million records</a:t>
            </a:r>
          </a:p>
          <a:p>
            <a:r>
              <a:rPr lang="en-US" dirty="0"/>
              <a:t>If you look at a table schema and see:</a:t>
            </a:r>
            <a:br>
              <a:rPr lang="en-US" dirty="0"/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Big Bed File: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gbdb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/hg38/x/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x.bb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r>
              <a:rPr lang="en-US" dirty="0"/>
              <a:t>Then you need to use a Unix utility called </a:t>
            </a:r>
            <a:r>
              <a:rPr lang="en-US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bigBedToBed</a:t>
            </a:r>
            <a:r>
              <a:rPr lang="en-US" dirty="0"/>
              <a:t> that can be downloaded from 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  <a:hlinkClick r:id="rId2"/>
              </a:rPr>
              <a:t>http://hgdownload.soe.ucsc.edu/admin/exe/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9033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88E1-B1C4-244D-AE5E-479C05474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b="1" dirty="0" err="1">
                <a:latin typeface="Inconsolatazi4varl_qu" panose="02000503000000000000" pitchFamily="2" charset="0"/>
              </a:rPr>
              <a:t>bigBedToBed</a:t>
            </a:r>
            <a:r>
              <a:rPr lang="en-US" dirty="0"/>
              <a:t>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28FE3-DB82-8045-9E07-283FA6187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92543" cy="4912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bigBedToBed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-header -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=chr19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-start=44905795 -end=44909393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http://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hgdownload.soe.ucsc.edu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gbdb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/hg38/mane/mane.1.0.bb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output.bed</a:t>
            </a: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  <a:p>
            <a:pPr marL="922338" indent="0">
              <a:buNone/>
            </a:pPr>
            <a:r>
              <a:rPr lang="en-US" i="1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This extracts rows from MANE select v1.0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(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table: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mane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)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  <a:latin typeface="SF Pro Display Light" pitchFamily="2" charset="0"/>
                <a:ea typeface="SF Pro Display Light" pitchFamily="2" charset="0"/>
              </a:rPr>
              <a:t> within 10 kb of the peak SNP</a:t>
            </a:r>
          </a:p>
          <a:p>
            <a:pPr marL="0" indent="0">
              <a:buNone/>
            </a:pPr>
            <a:r>
              <a:rPr lang="en-US" dirty="0">
                <a:latin typeface="SF Pro Display Light" pitchFamily="2" charset="0"/>
                <a:ea typeface="SF Pro Display Light" pitchFamily="2" charset="0"/>
              </a:rPr>
              <a:t>Then use Unix tools or import the file into </a:t>
            </a:r>
            <a:r>
              <a:rPr lang="en-US" dirty="0">
                <a:latin typeface="Inconsolatazi4varl_qu" panose="02000503000000000000" pitchFamily="2" charset="0"/>
              </a:rPr>
              <a:t>R</a:t>
            </a:r>
            <a:r>
              <a:rPr lang="en-US" dirty="0">
                <a:latin typeface="SF Pro Display Light" pitchFamily="2" charset="0"/>
                <a:ea typeface="SF Pro Display Light" pitchFamily="2" charset="0"/>
              </a:rPr>
              <a:t> to manipulate.</a:t>
            </a:r>
          </a:p>
          <a:p>
            <a:pPr marL="0" indent="0">
              <a:buNone/>
            </a:pPr>
            <a:r>
              <a:rPr lang="en-US" dirty="0">
                <a:latin typeface="SF Pro Display Light" pitchFamily="2" charset="0"/>
                <a:ea typeface="SF Pro Display Light" pitchFamily="2" charset="0"/>
              </a:rPr>
              <a:t>It is not as versatile as SQL for pulling down data, but it suffices.</a:t>
            </a:r>
          </a:p>
        </p:txBody>
      </p:sp>
    </p:spTree>
    <p:extLst>
      <p:ext uri="{BB962C8B-B14F-4D97-AF65-F5344CB8AC3E}">
        <p14:creationId xmlns:p14="http://schemas.microsoft.com/office/powerpoint/2010/main" val="23777419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88E1-B1C4-244D-AE5E-479C05474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b="1" dirty="0" err="1">
                <a:latin typeface="Inconsolatazi4varl_qu" panose="02000503000000000000" pitchFamily="2" charset="0"/>
              </a:rPr>
              <a:t>bigBedToBed</a:t>
            </a:r>
            <a:r>
              <a:rPr lang="en-US" dirty="0"/>
              <a:t>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28FE3-DB82-8045-9E07-283FA6187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92543" cy="4912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bigBedToBed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-header -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=chr19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-start=44898822 -end=44918822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http://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hgdownload.soe.ucsc.edu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gbdb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/hg38/mane/mane.1.0.bb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stdout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| cut -f1-3,6,19 | column -s $'\t' -t</a:t>
            </a:r>
          </a:p>
          <a:p>
            <a:pPr marL="922338" indent="0">
              <a:buNone/>
            </a:pP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This extracts rows from MANE select v1.0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table: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mane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)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 within 10 kb of the peak SNP, then processes the output so that you see just columns 1–3, 6, and 19</a:t>
            </a:r>
          </a:p>
          <a:p>
            <a:pPr marL="0" indent="0">
              <a:buNone/>
            </a:pPr>
            <a:r>
              <a:rPr lang="en-US" dirty="0">
                <a:latin typeface="Inconsolatazi4varl_qu" panose="02000503000000000000" pitchFamily="2" charset="0"/>
              </a:rPr>
              <a:t>#</a:t>
            </a:r>
            <a:r>
              <a:rPr lang="en-US" dirty="0" err="1">
                <a:latin typeface="Inconsolatazi4varl_qu" panose="02000503000000000000" pitchFamily="2" charset="0"/>
              </a:rPr>
              <a:t>chrom</a:t>
            </a:r>
            <a:r>
              <a:rPr lang="en-US" dirty="0"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latin typeface="Inconsolatazi4varl_qu" panose="02000503000000000000" pitchFamily="2" charset="0"/>
              </a:rPr>
              <a:t>chromStart</a:t>
            </a:r>
            <a:r>
              <a:rPr lang="en-US" dirty="0"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latin typeface="Inconsolatazi4varl_qu" panose="02000503000000000000" pitchFamily="2" charset="0"/>
              </a:rPr>
              <a:t>chromEnd</a:t>
            </a:r>
            <a:r>
              <a:rPr lang="en-US" dirty="0">
                <a:latin typeface="Inconsolatazi4varl_qu" panose="02000503000000000000" pitchFamily="2" charset="0"/>
              </a:rPr>
              <a:t>  strand  geneName2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chr19   44891253    44903689  +       TOMM40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chr19   44905795    44909393  +       APOE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chr19   44914607    44919346  +       APOC1</a:t>
            </a:r>
          </a:p>
        </p:txBody>
      </p:sp>
    </p:spTree>
    <p:extLst>
      <p:ext uri="{BB962C8B-B14F-4D97-AF65-F5344CB8AC3E}">
        <p14:creationId xmlns:p14="http://schemas.microsoft.com/office/powerpoint/2010/main" val="33926528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88E1-B1C4-244D-AE5E-479C05474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b="1" dirty="0" err="1">
                <a:latin typeface="Inconsolatazi4varl_qu" panose="02000503000000000000" pitchFamily="2" charset="0"/>
              </a:rPr>
              <a:t>bigBedToBed</a:t>
            </a:r>
            <a:r>
              <a:rPr lang="en-US" dirty="0"/>
              <a:t>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28FE3-DB82-8045-9E07-283FA6187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92543" cy="4912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bigBedToBed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-header -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=chr19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-start=44908797 -end=44908847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http://</a:t>
            </a:r>
            <a:r>
              <a:rPr lang="en-US" sz="24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hgdownload.soe.ucsc.edu</a:t>
            </a: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</a:t>
            </a:r>
            <a:r>
              <a:rPr lang="en-US" sz="24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gbdb</a:t>
            </a: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/hg38/</a:t>
            </a:r>
            <a:r>
              <a:rPr lang="en-US" sz="24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bbi</a:t>
            </a: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</a:t>
            </a:r>
            <a:r>
              <a:rPr lang="en-US" sz="24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clinvar</a:t>
            </a: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</a:t>
            </a:r>
            <a:r>
              <a:rPr lang="en-US" sz="24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clinvarMain.bb</a:t>
            </a: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\</a:t>
            </a:r>
            <a:b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stdout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| cut -f13 | column -s $'\t' -t</a:t>
            </a:r>
          </a:p>
          <a:p>
            <a:pPr marL="922338" indent="0">
              <a:buNone/>
            </a:pP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These are all the </a:t>
            </a:r>
            <a:r>
              <a:rPr lang="en-US" i="1" dirty="0" err="1">
                <a:solidFill>
                  <a:schemeClr val="accent4">
                    <a:lumMod val="50000"/>
                  </a:schemeClr>
                </a:solidFill>
              </a:rPr>
              <a:t>ClinVar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 variants from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clinvarMain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)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 within 50 bp of the peak SNP</a:t>
            </a:r>
          </a:p>
          <a:p>
            <a:pPr marL="0" indent="0">
              <a:buNone/>
            </a:pPr>
            <a:r>
              <a:rPr lang="en-US" dirty="0" err="1">
                <a:latin typeface="Inconsolatazi4varl_qu" panose="02000503000000000000" pitchFamily="2" charset="0"/>
              </a:rPr>
              <a:t>origName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478850|NM_000041.4(APOE):c.508G&gt;C (p.Ala170Pro)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694741|NM_000041.4(APOE):c.526= (p.Arg176=)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17848|NM_000041.2(APOE):c.526C&gt;T (p.Arg176Cys)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1341575|NM_000041.4(APOE):c.548G&gt;C (p.Gly183Ala)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  <a:latin typeface="Inconsolatazi4varl_qu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9237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888E1-B1C4-244D-AE5E-479C05474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b="1" dirty="0" err="1">
                <a:latin typeface="Inconsolatazi4varl_qu" panose="02000503000000000000" pitchFamily="2" charset="0"/>
              </a:rPr>
              <a:t>bigBedToBed</a:t>
            </a:r>
            <a:r>
              <a:rPr lang="en-US" dirty="0"/>
              <a:t>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28FE3-DB82-8045-9E07-283FA6187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92543" cy="49126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bigBedToBed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-header -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maxItems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=4 -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=chr19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-start=44908797 -end=44908847 \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http://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hgdownload.soe.ucsc.edu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gbdb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/hg38/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snp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/dbSnp153.bb \</a:t>
            </a:r>
            <a:b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stdout</a:t>
            </a: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 | cut -f4,5,7 | column -s $'\t' -t</a:t>
            </a:r>
          </a:p>
          <a:p>
            <a:pPr marL="922338" indent="0">
              <a:buNone/>
            </a:pP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First four SNPs in the MANE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APOE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 transcript from </a:t>
            </a:r>
            <a:r>
              <a:rPr lang="en-US" i="1" dirty="0" err="1">
                <a:solidFill>
                  <a:schemeClr val="accent4">
                    <a:lumMod val="50000"/>
                  </a:schemeClr>
                </a:solidFill>
              </a:rPr>
              <a:t>dbSNP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 153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(</a:t>
            </a:r>
            <a:r>
              <a:rPr lang="en-US" i="1" dirty="0">
                <a:solidFill>
                  <a:schemeClr val="accent4">
                    <a:lumMod val="50000"/>
                  </a:schemeClr>
                </a:solidFill>
              </a:rPr>
              <a:t>table: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Inconsolatazi4varl_qu" panose="02000503000000000000" pitchFamily="2" charset="0"/>
              </a:rPr>
              <a:t>dbSnp153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Inconsolatazi4varl_qu" panose="02000503000000000000" pitchFamily="2" charset="0"/>
              </a:rPr>
              <a:t>name          ref      alts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rs515726148   CTCCTCC  CTCC,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rs867594573   C        A,T,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rs376170967   G        A,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rs1300930146  G        T,</a:t>
            </a:r>
          </a:p>
        </p:txBody>
      </p:sp>
    </p:spTree>
    <p:extLst>
      <p:ext uri="{BB962C8B-B14F-4D97-AF65-F5344CB8AC3E}">
        <p14:creationId xmlns:p14="http://schemas.microsoft.com/office/powerpoint/2010/main" val="3691094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4A616-3104-0E46-8728-B9EA903A3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Database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0287E-7CF3-5342-BD6B-01911DF49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65792"/>
          </a:xfrm>
        </p:spPr>
        <p:txBody>
          <a:bodyPr>
            <a:normAutofit/>
          </a:bodyPr>
          <a:lstStyle/>
          <a:p>
            <a:r>
              <a:rPr lang="en-US" dirty="0">
                <a:latin typeface="SF Pro Display Light" pitchFamily="2" charset="0"/>
                <a:ea typeface="SF Pro Display Light" pitchFamily="2" charset="0"/>
              </a:rPr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Flat-file</a:t>
            </a:r>
            <a:r>
              <a:rPr lang="en-US" dirty="0"/>
              <a:t>: simple text files containing information in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records</a:t>
            </a:r>
            <a:r>
              <a:rPr lang="en-US" dirty="0"/>
              <a:t> (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rows</a:t>
            </a:r>
            <a:r>
              <a:rPr lang="en-US" dirty="0"/>
              <a:t>), delimited by a specific character—creating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fields</a:t>
            </a:r>
            <a:r>
              <a:rPr lang="en-US" dirty="0"/>
              <a:t> (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columns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Excel</a:t>
            </a:r>
          </a:p>
          <a:p>
            <a:pPr lvl="1"/>
            <a:r>
              <a:rPr lang="en-US" dirty="0"/>
              <a:t>Text files (.txt or .csv files)</a:t>
            </a:r>
          </a:p>
          <a:p>
            <a:r>
              <a:rPr lang="en-US" dirty="0"/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Relational databases</a:t>
            </a:r>
            <a:r>
              <a:rPr lang="en-US" dirty="0"/>
              <a:t>: data is broken down into separate tables, each with its own set of records and fields, where the relationship between tables is given by a schema and a set of common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keys</a:t>
            </a:r>
          </a:p>
          <a:p>
            <a:r>
              <a:rPr lang="en-US" dirty="0"/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Primary keys </a:t>
            </a:r>
            <a:r>
              <a:rPr lang="en-US" dirty="0"/>
              <a:t>are columns where each value is unique in that particular table</a:t>
            </a:r>
          </a:p>
          <a:p>
            <a:r>
              <a:rPr lang="en-US" dirty="0"/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Foreign keys </a:t>
            </a:r>
            <a:r>
              <a:rPr lang="en-US" dirty="0"/>
              <a:t>are columns in a table that are a primary key in another table.</a:t>
            </a:r>
          </a:p>
        </p:txBody>
      </p:sp>
    </p:spTree>
    <p:extLst>
      <p:ext uri="{BB962C8B-B14F-4D97-AF65-F5344CB8AC3E}">
        <p14:creationId xmlns:p14="http://schemas.microsoft.com/office/powerpoint/2010/main" val="193378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29E69-FDEE-7442-890D-87BD5C772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114" y="15284"/>
            <a:ext cx="10515600" cy="1325563"/>
          </a:xfrm>
        </p:spPr>
        <p:txBody>
          <a:bodyPr/>
          <a:lstStyle/>
          <a:p>
            <a:r>
              <a:rPr lang="en-US" dirty="0"/>
              <a:t>Example of Relational Schema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B7F66B-EBA3-5A4F-8754-6D4310806687}"/>
              </a:ext>
            </a:extLst>
          </p:cNvPr>
          <p:cNvSpPr txBox="1"/>
          <p:nvPr/>
        </p:nvSpPr>
        <p:spPr>
          <a:xfrm>
            <a:off x="3820886" y="6488668"/>
            <a:ext cx="8371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Inconsolatazi4varl_qu" panose="02000503000000000000" pitchFamily="2" charset="0"/>
                <a:ea typeface="SF Pro Display Light" pitchFamily="2" charset="0"/>
                <a:cs typeface="+mn-cs"/>
              </a:rPr>
              <a:t>uswest.ensembl.org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Inconsolatazi4varl_qu" panose="02000503000000000000" pitchFamily="2" charset="0"/>
                <a:ea typeface="SF Pro Display Light" pitchFamily="2" charset="0"/>
                <a:cs typeface="+mn-cs"/>
              </a:rPr>
              <a:t>/info/docs/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Inconsolatazi4varl_qu" panose="02000503000000000000" pitchFamily="2" charset="0"/>
                <a:ea typeface="SF Pro Display Light" pitchFamily="2" charset="0"/>
                <a:cs typeface="+mn-cs"/>
              </a:rPr>
              <a:t>api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Inconsolatazi4varl_qu" panose="02000503000000000000" pitchFamily="2" charset="0"/>
                <a:ea typeface="SF Pro Display Light" pitchFamily="2" charset="0"/>
                <a:cs typeface="+mn-cs"/>
              </a:rPr>
              <a:t>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Inconsolatazi4varl_qu" panose="02000503000000000000" pitchFamily="2" charset="0"/>
                <a:ea typeface="SF Pro Display Light" pitchFamily="2" charset="0"/>
                <a:cs typeface="+mn-cs"/>
              </a:rPr>
              <a:t>compara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Inconsolatazi4varl_qu" panose="02000503000000000000" pitchFamily="2" charset="0"/>
                <a:ea typeface="SF Pro Display Light" pitchFamily="2" charset="0"/>
                <a:cs typeface="+mn-cs"/>
              </a:rPr>
              <a:t>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Inconsolatazi4varl_qu" panose="02000503000000000000" pitchFamily="2" charset="0"/>
                <a:ea typeface="SF Pro Display Light" pitchFamily="2" charset="0"/>
                <a:cs typeface="+mn-cs"/>
              </a:rPr>
              <a:t>compara_schema.html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Inconsolatazi4varl_qu" panose="02000503000000000000" pitchFamily="2" charset="0"/>
              <a:ea typeface="SF Pro Display Light" pitchFamily="2" charset="0"/>
              <a:cs typeface="+mn-cs"/>
            </a:endParaRP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829F2389-3E9B-8B4B-8D8C-9B3C7E344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7886" y="1340847"/>
            <a:ext cx="6836227" cy="5031255"/>
          </a:xfrm>
        </p:spPr>
      </p:pic>
    </p:spTree>
    <p:extLst>
      <p:ext uri="{BB962C8B-B14F-4D97-AF65-F5344CB8AC3E}">
        <p14:creationId xmlns:p14="http://schemas.microsoft.com/office/powerpoint/2010/main" val="187750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3A299-F06F-9E40-83BC-0DE62D1D9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Relational Database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CA589-7141-B740-BC41-23583ACD07A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latin typeface="Inconsolatazi4varl_qu" panose="02000503000000000000" pitchFamily="2" charset="0"/>
              </a:rPr>
            </a:b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 err="1">
                <a:latin typeface="Inconsolatazi4varl_qu" panose="02000503000000000000" pitchFamily="2" charset="0"/>
              </a:rPr>
              <a:t>chromStart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 err="1">
                <a:latin typeface="Inconsolatazi4varl_qu" panose="02000503000000000000" pitchFamily="2" charset="0"/>
              </a:rPr>
              <a:t>chromEnd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endParaRPr lang="en-US" dirty="0">
              <a:solidFill>
                <a:srgbClr val="FF85FF"/>
              </a:solidFill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endParaRPr lang="en-US" dirty="0">
              <a:latin typeface="Inconsolatazi4varl_qu" panose="02000503000000000000" pitchFamily="2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primary key</a:t>
            </a:r>
            <a:br>
              <a:rPr 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b="1" dirty="0">
                <a:solidFill>
                  <a:srgbClr val="92D050"/>
                </a:solidFill>
                <a:latin typeface="Inconsolatazi4varl_qu" panose="02000503000000000000" pitchFamily="2" charset="0"/>
              </a:rPr>
              <a:t>foreign key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B00CFC-F683-1A47-BAEE-4B547FBDE50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</a:t>
            </a:r>
            <a:br>
              <a:rPr lang="en-US" dirty="0">
                <a:latin typeface="Inconsolatazi4varl_qu" panose="02000503000000000000" pitchFamily="2" charset="0"/>
              </a:rPr>
            </a:b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b="1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chrom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latin typeface="Inconsolatazi4varl_qu" panose="02000503000000000000" pitchFamily="2" charset="0"/>
              </a:rPr>
              <a:t>length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1BE7C4A-E04A-2141-B3BE-FD5F63CBD324}"/>
              </a:ext>
            </a:extLst>
          </p:cNvPr>
          <p:cNvCxnSpPr/>
          <p:nvPr/>
        </p:nvCxnSpPr>
        <p:spPr>
          <a:xfrm>
            <a:off x="2015231" y="2858609"/>
            <a:ext cx="4080769" cy="0"/>
          </a:xfrm>
          <a:prstGeom prst="straightConnector1">
            <a:avLst/>
          </a:prstGeom>
          <a:ln w="38100">
            <a:gradFill flip="none" rotWithShape="1">
              <a:gsLst>
                <a:gs pos="0">
                  <a:srgbClr val="92D050"/>
                </a:gs>
                <a:gs pos="100000">
                  <a:srgbClr val="FF85FF"/>
                </a:gs>
              </a:gsLst>
              <a:lin ang="0" scaled="1"/>
              <a:tileRect/>
            </a:gra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33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0873AD-199B-ED45-90B3-DF2BB414B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F8F628-4843-D343-97CB-0C33F444C2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7018539" cy="3726089"/>
          </a:xfrm>
          <a:ln w="38100"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snp</a:t>
            </a:r>
            <a:br>
              <a:rPr lang="en-US" dirty="0">
                <a:latin typeface="Inconsolatazi4varl_qu" panose="02000503000000000000" pitchFamily="2" charset="0"/>
              </a:rPr>
            </a:b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chrom</a:t>
            </a: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 err="1">
                <a:latin typeface="Inconsolatazi4varl_qu" panose="02000503000000000000" pitchFamily="2" charset="0"/>
              </a:rPr>
              <a:t>chromStart</a:t>
            </a:r>
            <a:r>
              <a:rPr lang="en-US" dirty="0">
                <a:latin typeface="Inconsolatazi4varl_qu" panose="02000503000000000000" pitchFamily="2" charset="0"/>
              </a:rPr>
              <a:t> </a:t>
            </a:r>
            <a:r>
              <a:rPr lang="en-US" dirty="0" err="1">
                <a:latin typeface="Inconsolatazi4varl_qu" panose="02000503000000000000" pitchFamily="2" charset="0"/>
              </a:rPr>
              <a:t>chromEnd</a:t>
            </a:r>
            <a:r>
              <a:rPr lang="en-US" dirty="0">
                <a:latin typeface="Inconsolatazi4varl_qu" panose="02000503000000000000" pitchFamily="2" charset="0"/>
              </a:rPr>
              <a:t>  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name</a:t>
            </a:r>
            <a:b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--------------------------------------</a:t>
            </a:r>
            <a:b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chr1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>
                <a:latin typeface="Inconsolatazi4varl_qu" panose="02000503000000000000" pitchFamily="2" charset="0"/>
              </a:rPr>
              <a:t>166167081  166167082 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rs919033151</a:t>
            </a:r>
            <a:b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chr2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>
                <a:latin typeface="Inconsolatazi4varl_qu" panose="02000503000000000000" pitchFamily="2" charset="0"/>
              </a:rPr>
              <a:t>3000008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 </a:t>
            </a:r>
            <a:r>
              <a:rPr lang="en-US" dirty="0">
                <a:latin typeface="Inconsolatazi4varl_qu" panose="02000503000000000000" pitchFamily="2" charset="0"/>
              </a:rPr>
              <a:t>3000009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 rs922451827</a:t>
            </a:r>
            <a:b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>
                <a:latin typeface="Inconsolatazi4varl_qu" panose="02000503000000000000" pitchFamily="2" charset="0"/>
              </a:rPr>
              <a:t>23489803   23489804  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rs114587031</a:t>
            </a:r>
            <a:b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92D050"/>
                </a:solidFill>
                <a:latin typeface="Inconsolatazi4varl_qu" panose="02000503000000000000" pitchFamily="2" charset="0"/>
              </a:rPr>
              <a:t>chr3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>
                <a:latin typeface="Inconsolatazi4varl_qu" panose="02000503000000000000" pitchFamily="2" charset="0"/>
              </a:rPr>
              <a:t>23489842   23489843  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rs899924466</a:t>
            </a:r>
            <a:b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rgbClr val="92D050"/>
                </a:solidFill>
                <a:latin typeface="Inconsolatazi4varl_qu" panose="02000503000000000000" pitchFamily="2" charset="0"/>
              </a:rPr>
              <a:t>chrX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  </a:t>
            </a:r>
            <a:r>
              <a:rPr lang="en-US" dirty="0">
                <a:latin typeface="Inconsolatazi4varl_qu" panose="02000503000000000000" pitchFamily="2" charset="0"/>
              </a:rPr>
              <a:t>1456756    1456757   </a:t>
            </a: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rs7055080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51FADB-D774-014E-B348-0C853F1206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46761" y="1825625"/>
            <a:ext cx="2968205" cy="4009118"/>
          </a:xfrm>
          <a:ln w="38100"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  <a:latin typeface="Inconsolatazi4varl_qu" panose="02000503000000000000" pitchFamily="2" charset="0"/>
              </a:rPr>
              <a:t>chr</a:t>
            </a:r>
            <a:br>
              <a:rPr lang="en-US" dirty="0">
                <a:latin typeface="Inconsolatazi4varl_qu" panose="02000503000000000000" pitchFamily="2" charset="0"/>
              </a:rPr>
            </a:b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chrom</a:t>
            </a:r>
            <a:r>
              <a:rPr lang="en-US" b="1" dirty="0">
                <a:solidFill>
                  <a:srgbClr val="FF85FF"/>
                </a:solidFill>
                <a:latin typeface="Inconsolatazi4varl_qu" panose="02000503000000000000" pitchFamily="2" charset="0"/>
              </a:rPr>
              <a:t> </a:t>
            </a:r>
            <a:r>
              <a:rPr lang="en-US" dirty="0">
                <a:latin typeface="Inconsolatazi4varl_qu" panose="02000503000000000000" pitchFamily="2" charset="0"/>
              </a:rPr>
              <a:t>length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Inconsolatazi4varl_qu" panose="02000503000000000000" pitchFamily="2" charset="0"/>
              </a:rPr>
              <a:t>---------------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chr1</a:t>
            </a:r>
            <a:r>
              <a:rPr lang="en-US" dirty="0">
                <a:latin typeface="Inconsolatazi4varl_qu" panose="02000503000000000000" pitchFamily="2" charset="0"/>
              </a:rPr>
              <a:t>  248956422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chr2</a:t>
            </a:r>
            <a:r>
              <a:rPr lang="en-US" dirty="0">
                <a:latin typeface="Inconsolatazi4varl_qu" panose="02000503000000000000" pitchFamily="2" charset="0"/>
              </a:rPr>
              <a:t>  242193529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chr3</a:t>
            </a:r>
            <a:r>
              <a:rPr lang="en-US" dirty="0">
                <a:latin typeface="Inconsolatazi4varl_qu" panose="02000503000000000000" pitchFamily="2" charset="0"/>
              </a:rPr>
              <a:t>  198295559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chr4</a:t>
            </a:r>
            <a:r>
              <a:rPr lang="en-US" dirty="0">
                <a:latin typeface="Inconsolatazi4varl_qu" panose="02000503000000000000" pitchFamily="2" charset="0"/>
              </a:rPr>
              <a:t>  190214555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>
                <a:solidFill>
                  <a:srgbClr val="FF85FF"/>
                </a:solidFill>
                <a:latin typeface="Inconsolatazi4varl_qu" panose="02000503000000000000" pitchFamily="2" charset="0"/>
              </a:rPr>
              <a:t>chr5</a:t>
            </a:r>
            <a:r>
              <a:rPr lang="en-US" dirty="0">
                <a:latin typeface="Inconsolatazi4varl_qu" panose="02000503000000000000" pitchFamily="2" charset="0"/>
              </a:rPr>
              <a:t>  181538259</a:t>
            </a:r>
            <a:br>
              <a:rPr lang="en-US" dirty="0">
                <a:latin typeface="Inconsolatazi4varl_qu" panose="02000503000000000000" pitchFamily="2" charset="0"/>
              </a:rPr>
            </a:br>
            <a:r>
              <a:rPr lang="en-US" dirty="0" err="1">
                <a:solidFill>
                  <a:srgbClr val="FF85FF"/>
                </a:solidFill>
                <a:latin typeface="Inconsolatazi4varl_qu" panose="02000503000000000000" pitchFamily="2" charset="0"/>
              </a:rPr>
              <a:t>chrX</a:t>
            </a:r>
            <a:r>
              <a:rPr lang="en-US" dirty="0">
                <a:latin typeface="Inconsolatazi4varl_qu" panose="02000503000000000000" pitchFamily="2" charset="0"/>
              </a:rPr>
              <a:t>  156040895</a:t>
            </a:r>
          </a:p>
        </p:txBody>
      </p:sp>
    </p:spTree>
    <p:extLst>
      <p:ext uri="{BB962C8B-B14F-4D97-AF65-F5344CB8AC3E}">
        <p14:creationId xmlns:p14="http://schemas.microsoft.com/office/powerpoint/2010/main" val="2415811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540DE-3FF5-E149-8149-BC098A1A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kern="100" dirty="0">
                <a:latin typeface="SF Pro Display Semibold" pitchFamily="2" charset="0"/>
                <a:ea typeface="SF Pro Display Semibold" pitchFamily="2" charset="0"/>
              </a:rPr>
              <a:t>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7B5B1-EFB9-ED47-A4B7-D9542FBC9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Pronounced: S-Q-L </a:t>
            </a:r>
            <a:r>
              <a:rPr lang="en-US" dirty="0">
                <a:latin typeface="Source Sans Pro Light" panose="020B0403030403020204" pitchFamily="34" charset="0"/>
                <a:ea typeface="Source Sans Pro Light" panose="020B0403030403020204" pitchFamily="34" charset="0"/>
                <a:cs typeface="Arial" panose="020B0604020202020204" pitchFamily="34" charset="0"/>
              </a:rPr>
              <a:t>/</a:t>
            </a:r>
            <a:r>
              <a:rPr lang="en-US" dirty="0">
                <a:latin typeface="Source Sans Pro Light" panose="020B04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ˌ</a:t>
            </a:r>
            <a:r>
              <a:rPr lang="en-US" dirty="0" err="1">
                <a:latin typeface="Source Sans Pro Light" panose="020B04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ɛsˌkju</a:t>
            </a:r>
            <a:r>
              <a:rPr lang="en-US" dirty="0">
                <a:latin typeface="Source Sans Pro Light" panose="020B04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ːˈ</a:t>
            </a:r>
            <a:r>
              <a:rPr lang="en-US" dirty="0" err="1">
                <a:latin typeface="Source Sans Pro Light" panose="020B0403030403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ɛl</a:t>
            </a:r>
            <a:r>
              <a:rPr lang="en-US" dirty="0">
                <a:latin typeface="Source Sans Pro Light" panose="020B0403030403020204" pitchFamily="34" charset="0"/>
                <a:ea typeface="Source Sans Pro Light" panose="020B0403030403020204" pitchFamily="34" charset="0"/>
                <a:cs typeface="Arial" panose="020B0604020202020204" pitchFamily="34" charset="0"/>
              </a:rPr>
              <a:t>/</a:t>
            </a:r>
            <a:r>
              <a:rPr lang="en-US" dirty="0"/>
              <a:t> </a:t>
            </a:r>
            <a:r>
              <a:rPr lang="en-US" i="1" dirty="0"/>
              <a:t>or</a:t>
            </a:r>
            <a:r>
              <a:rPr lang="en-US" dirty="0"/>
              <a:t> sequel </a:t>
            </a:r>
            <a:r>
              <a:rPr lang="en-US" dirty="0">
                <a:latin typeface="Source Sans Pro Light" panose="020B0403030403020204" pitchFamily="34" charset="0"/>
                <a:ea typeface="Source Sans Pro Light" panose="020B0403030403020204" pitchFamily="34" charset="0"/>
                <a:cs typeface="Arial" panose="020B0604020202020204" pitchFamily="34" charset="0"/>
              </a:rPr>
              <a:t>/ˈ</a:t>
            </a:r>
            <a:r>
              <a:rPr lang="en-US" dirty="0" err="1">
                <a:latin typeface="Source Sans Pro Light" panose="020B0403030403020204" pitchFamily="34" charset="0"/>
                <a:ea typeface="Source Sans Pro Light" panose="020B0403030403020204" pitchFamily="34" charset="0"/>
                <a:cs typeface="Arial" panose="020B0604020202020204" pitchFamily="34" charset="0"/>
              </a:rPr>
              <a:t>siːkwəl</a:t>
            </a:r>
            <a:r>
              <a:rPr lang="en-US" dirty="0">
                <a:latin typeface="Source Sans Pro Light" panose="020B0403030403020204" pitchFamily="34" charset="0"/>
                <a:ea typeface="Source Sans Pro Light" panose="020B0403030403020204" pitchFamily="34" charset="0"/>
                <a:cs typeface="Arial" panose="020B0604020202020204" pitchFamily="34" charset="0"/>
              </a:rPr>
              <a:t>/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  <a:p>
            <a:r>
              <a:rPr lang="en-US" dirty="0"/>
              <a:t>​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S</a:t>
            </a:r>
            <a:r>
              <a:rPr lang="en-US" dirty="0"/>
              <a:t>tructured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Q</a:t>
            </a:r>
            <a:r>
              <a:rPr lang="en-US" dirty="0"/>
              <a:t>uery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L</a:t>
            </a:r>
            <a:r>
              <a:rPr lang="en-US" dirty="0"/>
              <a:t>anguage</a:t>
            </a:r>
          </a:p>
          <a:p>
            <a:r>
              <a:rPr lang="en-US" dirty="0"/>
              <a:t>Designed for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relational database management systems</a:t>
            </a:r>
          </a:p>
          <a:p>
            <a:r>
              <a:rPr lang="en-US" dirty="0"/>
              <a:t>SQL statements allow for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data queries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SF Pro Display Semibold" pitchFamily="2" charset="0"/>
                <a:ea typeface="SF Pro Display Semibold" pitchFamily="2" charset="0"/>
              </a:rPr>
              <a:t>data manipulation</a:t>
            </a:r>
          </a:p>
        </p:txBody>
      </p:sp>
    </p:spTree>
    <p:extLst>
      <p:ext uri="{BB962C8B-B14F-4D97-AF65-F5344CB8AC3E}">
        <p14:creationId xmlns:p14="http://schemas.microsoft.com/office/powerpoint/2010/main" val="313954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8367</TotalTime>
  <Words>3232</Words>
  <Application>Microsoft Macintosh PowerPoint</Application>
  <PresentationFormat>Widescreen</PresentationFormat>
  <Paragraphs>238</Paragraphs>
  <Slides>44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SF PRO DISPLAY SEMIBOLD</vt:lpstr>
      <vt:lpstr>Source Sans Pro Light</vt:lpstr>
      <vt:lpstr>Calibri</vt:lpstr>
      <vt:lpstr>Inconsolatazi4varl_qu</vt:lpstr>
      <vt:lpstr>SF Pro Display Light</vt:lpstr>
      <vt:lpstr>Arial Unicode MS</vt:lpstr>
      <vt:lpstr>Office Theme</vt:lpstr>
      <vt:lpstr>Genome Browser 3 Querying the Tables</vt:lpstr>
      <vt:lpstr>Learning Objectives</vt:lpstr>
      <vt:lpstr>Tables</vt:lpstr>
      <vt:lpstr>Tables</vt:lpstr>
      <vt:lpstr>Common Database Systems</vt:lpstr>
      <vt:lpstr>Example of Relational Schema</vt:lpstr>
      <vt:lpstr>Example Relational Database</vt:lpstr>
      <vt:lpstr>Example Data</vt:lpstr>
      <vt:lpstr>SQL</vt:lpstr>
      <vt:lpstr>SQL Queries</vt:lpstr>
      <vt:lpstr>SELECT Statement</vt:lpstr>
      <vt:lpstr>SELECT Statement</vt:lpstr>
      <vt:lpstr>SELECT Statement</vt:lpstr>
      <vt:lpstr>SELECT Statement    multiple fields</vt:lpstr>
      <vt:lpstr>SELECT Statement    multiple fields</vt:lpstr>
      <vt:lpstr>SELECT Statement    all fields</vt:lpstr>
      <vt:lpstr>SELECT Statement    multiple row conditions</vt:lpstr>
      <vt:lpstr>SELECT Statement    multiple row conditions</vt:lpstr>
      <vt:lpstr>Row Logical Operators</vt:lpstr>
      <vt:lpstr>Row Conditional Operators</vt:lpstr>
      <vt:lpstr>Row Conditional Operators</vt:lpstr>
      <vt:lpstr>Row Conditional Operators</vt:lpstr>
      <vt:lpstr>SELECT Statement    if no WHERE condition</vt:lpstr>
      <vt:lpstr>SELECT Statement    ORDER BY</vt:lpstr>
      <vt:lpstr>SELECT Statement    ORDER BY</vt:lpstr>
      <vt:lpstr>SELECT Statement    Joining tables</vt:lpstr>
      <vt:lpstr>JOIN Types</vt:lpstr>
      <vt:lpstr>JOIN Types Examples</vt:lpstr>
      <vt:lpstr>JOIN Types Examples</vt:lpstr>
      <vt:lpstr>JOIN Types Examples</vt:lpstr>
      <vt:lpstr>JOIN Types Examples</vt:lpstr>
      <vt:lpstr>Example Query from Table Browser</vt:lpstr>
      <vt:lpstr>Output</vt:lpstr>
      <vt:lpstr>Example JOIN Query from Table Browser</vt:lpstr>
      <vt:lpstr>Output</vt:lpstr>
      <vt:lpstr>Using R to Query UCSC Genome Browser</vt:lpstr>
      <vt:lpstr>Example Code    Genes near GWAS Peak</vt:lpstr>
      <vt:lpstr>Example Code    Genes near GWAS Peak</vt:lpstr>
      <vt:lpstr>Example Code    Genes near GWAS Peak</vt:lpstr>
      <vt:lpstr>Soon to be Out of Date!     :(</vt:lpstr>
      <vt:lpstr>Example bigBedToBed Code</vt:lpstr>
      <vt:lpstr>Example bigBedToBed Code</vt:lpstr>
      <vt:lpstr>Example bigBedToBed Code</vt:lpstr>
      <vt:lpstr>Example bigBedToBed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Unix Shell Scripting</dc:title>
  <dc:creator>Minster, Ryan L</dc:creator>
  <cp:lastModifiedBy>Chernus, Jonathan M</cp:lastModifiedBy>
  <cp:revision>436</cp:revision>
  <dcterms:created xsi:type="dcterms:W3CDTF">2018-11-09T14:32:06Z</dcterms:created>
  <dcterms:modified xsi:type="dcterms:W3CDTF">2025-04-04T13:58:30Z</dcterms:modified>
</cp:coreProperties>
</file>

<file path=docProps/thumbnail.jpeg>
</file>